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35"/>
  </p:notesMasterIdLst>
  <p:sldIdLst>
    <p:sldId id="256" r:id="rId2"/>
    <p:sldId id="258" r:id="rId3"/>
    <p:sldId id="259" r:id="rId4"/>
    <p:sldId id="257" r:id="rId5"/>
    <p:sldId id="260" r:id="rId6"/>
    <p:sldId id="261" r:id="rId7"/>
    <p:sldId id="269" r:id="rId8"/>
    <p:sldId id="264" r:id="rId9"/>
    <p:sldId id="265" r:id="rId10"/>
    <p:sldId id="266" r:id="rId11"/>
    <p:sldId id="268" r:id="rId12"/>
    <p:sldId id="270" r:id="rId13"/>
    <p:sldId id="271" r:id="rId14"/>
    <p:sldId id="272" r:id="rId15"/>
    <p:sldId id="275" r:id="rId16"/>
    <p:sldId id="276" r:id="rId17"/>
    <p:sldId id="274" r:id="rId18"/>
    <p:sldId id="281" r:id="rId19"/>
    <p:sldId id="267" r:id="rId20"/>
    <p:sldId id="278" r:id="rId21"/>
    <p:sldId id="279" r:id="rId22"/>
    <p:sldId id="280" r:id="rId23"/>
    <p:sldId id="283" r:id="rId24"/>
    <p:sldId id="284" r:id="rId25"/>
    <p:sldId id="289" r:id="rId26"/>
    <p:sldId id="290" r:id="rId27"/>
    <p:sldId id="291" r:id="rId28"/>
    <p:sldId id="292" r:id="rId29"/>
    <p:sldId id="288" r:id="rId30"/>
    <p:sldId id="286" r:id="rId31"/>
    <p:sldId id="287" r:id="rId32"/>
    <p:sldId id="298" r:id="rId33"/>
    <p:sldId id="299" r:id="rId3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B712"/>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33"/>
    <p:restoredTop sz="89671"/>
  </p:normalViewPr>
  <p:slideViewPr>
    <p:cSldViewPr snapToGrid="0">
      <p:cViewPr varScale="1">
        <p:scale>
          <a:sx n="103" d="100"/>
          <a:sy n="103" d="100"/>
        </p:scale>
        <p:origin x="3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FA8B81-67F8-8B43-8B54-4971CDAADB73}" type="datetimeFigureOut">
              <a:rPr kumimoji="1" lang="ja-JP" altLang="en-US" smtClean="0"/>
              <a:t>2025/9/26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5AC0B-0C78-6A48-ADB5-A01AB49F960C}" type="slidenum">
              <a:rPr kumimoji="1" lang="ja-JP" altLang="en-US" smtClean="0"/>
              <a:t>‹#›</a:t>
            </a:fld>
            <a:endParaRPr kumimoji="1" lang="ja-JP" altLang="en-US"/>
          </a:p>
        </p:txBody>
      </p:sp>
    </p:spTree>
    <p:extLst>
      <p:ext uri="{BB962C8B-B14F-4D97-AF65-F5344CB8AC3E}">
        <p14:creationId xmlns:p14="http://schemas.microsoft.com/office/powerpoint/2010/main" val="349345252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おはようございます。</a:t>
            </a:r>
            <a:r>
              <a:rPr kumimoji="1" lang="en-US" altLang="ja-JP" dirty="0"/>
              <a:t>wat</a:t>
            </a:r>
            <a:r>
              <a:rPr kumimoji="1" lang="ja-JP" altLang="en-US"/>
              <a:t>です。</a:t>
            </a:r>
            <a:endParaRPr kumimoji="1" lang="en-US" altLang="ja-JP" dirty="0"/>
          </a:p>
          <a:p>
            <a:r>
              <a:rPr kumimoji="1" lang="ja-JP" altLang="en-US"/>
              <a:t>本日は私のトークを聴きにきていただきありがとうございます。</a:t>
            </a:r>
            <a:endParaRPr kumimoji="1" lang="en-US" altLang="ja-JP" dirty="0"/>
          </a:p>
          <a:p>
            <a:r>
              <a:rPr kumimoji="1" lang="ja-JP" altLang="en-US"/>
              <a:t>今日は「</a:t>
            </a:r>
            <a:r>
              <a:rPr kumimoji="1" lang="en-US" altLang="ja-JP" dirty="0"/>
              <a:t>Python×</a:t>
            </a:r>
            <a:r>
              <a:rPr kumimoji="1" lang="ja-JP" altLang="en-US"/>
              <a:t>信号処理入門！スペクトログラムで視る音の世界」というタイトルでトークを行います。</a:t>
            </a:r>
            <a:endParaRPr kumimoji="1" lang="en-US" altLang="ja-JP" dirty="0"/>
          </a:p>
          <a:p>
            <a:endParaRPr kumimoji="1" lang="en-US" altLang="ja-JP" dirty="0"/>
          </a:p>
          <a:p>
            <a:r>
              <a:rPr kumimoji="1" lang="ja-JP" altLang="en-US"/>
              <a:t>音は耳で</a:t>
            </a:r>
            <a:r>
              <a:rPr kumimoji="1" lang="en-US" altLang="ja-JP" dirty="0"/>
              <a:t>”</a:t>
            </a:r>
            <a:r>
              <a:rPr kumimoji="1" lang="ja-JP" altLang="en-US"/>
              <a:t>聴く</a:t>
            </a:r>
            <a:r>
              <a:rPr kumimoji="1" lang="en-US" altLang="ja-JP" dirty="0"/>
              <a:t>”</a:t>
            </a:r>
            <a:r>
              <a:rPr kumimoji="1" lang="ja-JP" altLang="en-US"/>
              <a:t>のが普通ですが、スペクトログラムという可視化手法を使うことで</a:t>
            </a:r>
            <a:r>
              <a:rPr kumimoji="1" lang="en-US" altLang="ja-JP" dirty="0"/>
              <a:t>”</a:t>
            </a:r>
            <a:r>
              <a:rPr kumimoji="1" lang="ja-JP" altLang="en-US"/>
              <a:t>目でみる</a:t>
            </a:r>
            <a:r>
              <a:rPr kumimoji="1" lang="en-US" altLang="ja-JP" dirty="0"/>
              <a:t>”</a:t>
            </a:r>
            <a:r>
              <a:rPr kumimoji="1" lang="ja-JP" altLang="en-US"/>
              <a:t>ことが可能になります。</a:t>
            </a:r>
            <a:endParaRPr kumimoji="1" lang="en-US" altLang="ja-JP" dirty="0"/>
          </a:p>
          <a:p>
            <a:r>
              <a:rPr kumimoji="1" lang="ja-JP" altLang="en-US"/>
              <a:t>このトークで信号処理プログラミングに入門することができると思いますので、是非最後までお聞きくださるとうれしいです。</a:t>
            </a:r>
            <a:endParaRPr kumimoji="1" lang="en-US" altLang="ja-JP" dirty="0"/>
          </a:p>
          <a:p>
            <a:endParaRPr kumimoji="1" lang="en-US" altLang="ja-JP" dirty="0"/>
          </a:p>
          <a:p>
            <a:r>
              <a:rPr kumimoji="1" lang="ja-JP" altLang="en-US"/>
              <a:t>それではよろしくお願いします。</a:t>
            </a:r>
            <a:endParaRPr kumimoji="1" lang="en-US" altLang="ja-JP" dirty="0"/>
          </a:p>
          <a:p>
            <a:endParaRPr kumimoji="1" lang="en-US" altLang="ja-JP" dirty="0"/>
          </a:p>
          <a:p>
            <a:r>
              <a:rPr kumimoji="1" lang="en-US" altLang="ja-JP" dirty="0"/>
              <a:t>50s</a:t>
            </a:r>
            <a:endParaRPr kumimoji="1" lang="ja-JP" altLang="en-US"/>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0</a:t>
            </a:fld>
            <a:endParaRPr kumimoji="1" lang="ja-JP" altLang="en-US"/>
          </a:p>
        </p:txBody>
      </p:sp>
    </p:spTree>
    <p:extLst>
      <p:ext uri="{BB962C8B-B14F-4D97-AF65-F5344CB8AC3E}">
        <p14:creationId xmlns:p14="http://schemas.microsoft.com/office/powerpoint/2010/main" val="2550425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続きましては、音声分析のために知っておくべき基礎知識です。</a:t>
            </a:r>
            <a:endParaRPr kumimoji="1" lang="en-US" altLang="ja-JP" dirty="0"/>
          </a:p>
          <a:p>
            <a:r>
              <a:rPr kumimoji="1" lang="ja-JP" altLang="en-US"/>
              <a:t>ここでは</a:t>
            </a:r>
            <a:r>
              <a:rPr kumimoji="1" lang="en-US" altLang="ja-JP" dirty="0"/>
              <a:t>Python</a:t>
            </a:r>
            <a:r>
              <a:rPr kumimoji="1" lang="ja-JP" altLang="en-US"/>
              <a:t>で測定する時と周波数分析をする時に注意するべき最低限の内容を紹介します。</a:t>
            </a:r>
            <a:endParaRPr kumimoji="1" lang="en-US" altLang="ja-JP" dirty="0"/>
          </a:p>
          <a:p>
            <a:r>
              <a:rPr kumimoji="1" lang="en-US" altLang="ja-JP" dirty="0"/>
              <a:t>15s</a:t>
            </a:r>
            <a:endParaRPr kumimoji="1" lang="ja-JP" altLang="en-US"/>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9</a:t>
            </a:fld>
            <a:endParaRPr kumimoji="1" lang="ja-JP" altLang="en-US"/>
          </a:p>
        </p:txBody>
      </p:sp>
    </p:spTree>
    <p:extLst>
      <p:ext uri="{BB962C8B-B14F-4D97-AF65-F5344CB8AC3E}">
        <p14:creationId xmlns:p14="http://schemas.microsoft.com/office/powerpoint/2010/main" val="2232330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まずは</a:t>
            </a:r>
            <a:r>
              <a:rPr kumimoji="1" lang="en-US" altLang="ja-JP" dirty="0"/>
              <a:t>Python</a:t>
            </a:r>
            <a:r>
              <a:rPr kumimoji="1" lang="ja-JP" altLang="en-US"/>
              <a:t>で録音する時に知っておくべきことを紹介します。</a:t>
            </a:r>
            <a:endParaRPr kumimoji="1" lang="en-US" altLang="ja-JP" dirty="0"/>
          </a:p>
          <a:p>
            <a:r>
              <a:rPr kumimoji="1" lang="en-US" altLang="ja-JP" dirty="0"/>
              <a:t>Python</a:t>
            </a:r>
            <a:r>
              <a:rPr kumimoji="1" lang="ja-JP" altLang="en-US"/>
              <a:t>では外部ライブラリである</a:t>
            </a:r>
            <a:r>
              <a:rPr kumimoji="1" lang="en-US" altLang="ja-JP" dirty="0"/>
              <a:t>PyAudio</a:t>
            </a:r>
            <a:r>
              <a:rPr kumimoji="1" lang="ja-JP" altLang="en-US"/>
              <a:t>を使って録音するのが最も簡単です。</a:t>
            </a:r>
            <a:endParaRPr kumimoji="1" lang="en-US" altLang="ja-JP" dirty="0"/>
          </a:p>
          <a:p>
            <a:r>
              <a:rPr kumimoji="1" lang="en-US" altLang="ja-JP" dirty="0"/>
              <a:t>PyAudio</a:t>
            </a:r>
            <a:r>
              <a:rPr kumimoji="1" lang="ja-JP" altLang="en-US"/>
              <a:t>はクロスプラットフォームなオーディオライブラリで、</a:t>
            </a:r>
            <a:endParaRPr kumimoji="1" lang="en-US" altLang="ja-JP" dirty="0"/>
          </a:p>
          <a:p>
            <a:r>
              <a:rPr kumimoji="1" lang="en-US" altLang="ja-JP" dirty="0"/>
              <a:t>Linux</a:t>
            </a:r>
            <a:r>
              <a:rPr kumimoji="1" lang="ja-JP" altLang="en-US"/>
              <a:t>や</a:t>
            </a:r>
            <a:r>
              <a:rPr kumimoji="1" lang="en-US" altLang="ja-JP" dirty="0"/>
              <a:t>Windows</a:t>
            </a:r>
            <a:r>
              <a:rPr kumimoji="1" lang="ja-JP" altLang="en-US"/>
              <a:t>、</a:t>
            </a:r>
            <a:r>
              <a:rPr kumimoji="1" lang="en-US" altLang="ja-JP" dirty="0"/>
              <a:t>macOS</a:t>
            </a:r>
            <a:r>
              <a:rPr kumimoji="1" lang="ja-JP" altLang="en-US"/>
              <a:t>等で</a:t>
            </a:r>
            <a:r>
              <a:rPr kumimoji="1" lang="en-US" altLang="ja-JP" dirty="0"/>
              <a:t>Python</a:t>
            </a:r>
            <a:r>
              <a:rPr kumimoji="1" lang="ja-JP" altLang="en-US"/>
              <a:t>を使ったオーディオの再生や録音が簡単にできるものです。</a:t>
            </a:r>
            <a:endParaRPr kumimoji="1" lang="en-US" altLang="ja-JP" dirty="0"/>
          </a:p>
          <a:p>
            <a:endParaRPr kumimoji="1" lang="en-US" altLang="ja-JP" dirty="0"/>
          </a:p>
          <a:p>
            <a:r>
              <a:rPr kumimoji="1" lang="ja-JP" altLang="en-US"/>
              <a:t>右側には、</a:t>
            </a:r>
            <a:r>
              <a:rPr kumimoji="1" lang="en-US" altLang="ja-JP" dirty="0"/>
              <a:t>PyAudio</a:t>
            </a:r>
            <a:r>
              <a:rPr kumimoji="1" lang="ja-JP" altLang="en-US"/>
              <a:t>を使った</a:t>
            </a:r>
            <a:r>
              <a:rPr kumimoji="1" lang="en-US" altLang="ja-JP" dirty="0"/>
              <a:t>Python</a:t>
            </a:r>
            <a:r>
              <a:rPr kumimoji="1" lang="ja-JP" altLang="en-US"/>
              <a:t>コードの例を示しています。</a:t>
            </a:r>
            <a:endParaRPr kumimoji="1" lang="en-US" altLang="ja-JP" dirty="0"/>
          </a:p>
          <a:p>
            <a:r>
              <a:rPr kumimoji="1" lang="ja-JP" altLang="en-US"/>
              <a:t>このトークでは各ページに対応するコード全文に右下の</a:t>
            </a:r>
            <a:r>
              <a:rPr kumimoji="1" lang="en-US" altLang="ja-JP" dirty="0"/>
              <a:t>QR</a:t>
            </a:r>
            <a:r>
              <a:rPr kumimoji="1" lang="ja-JP" altLang="en-US"/>
              <a:t>コードからアクセスすることができます。</a:t>
            </a:r>
            <a:endParaRPr kumimoji="1" lang="en-US" altLang="ja-JP" dirty="0"/>
          </a:p>
          <a:p>
            <a:r>
              <a:rPr kumimoji="1" lang="ja-JP" altLang="en-US"/>
              <a:t>各スライドに説明の意味がわかるようになったら、コピペで動作するような簡単な内容にしているので、是非あとで遊んでみてください。</a:t>
            </a:r>
            <a:endParaRPr kumimoji="1" lang="en-US" altLang="ja-JP" dirty="0"/>
          </a:p>
          <a:p>
            <a:endParaRPr kumimoji="1" lang="en-US" altLang="ja-JP" dirty="0"/>
          </a:p>
          <a:p>
            <a:r>
              <a:rPr kumimoji="1" lang="ja-JP" altLang="en-US"/>
              <a:t>コードの説明ですが、</a:t>
            </a:r>
            <a:endParaRPr kumimoji="1" lang="en-US" altLang="ja-JP" dirty="0"/>
          </a:p>
          <a:p>
            <a:r>
              <a:rPr kumimoji="1" lang="ja-JP" altLang="en-US"/>
              <a:t>まずはじめに</a:t>
            </a:r>
            <a:r>
              <a:rPr kumimoji="1" lang="en-US" altLang="ja-JP" dirty="0"/>
              <a:t>PyAudio</a:t>
            </a:r>
            <a:r>
              <a:rPr kumimoji="1" lang="ja-JP" altLang="en-US"/>
              <a:t>の準備としてインスタンスを生成します。最初に録音のための設定をしますが、特に重要な用語として、「チャンネル数」と「デバイス番号」があります。</a:t>
            </a:r>
            <a:endParaRPr kumimoji="1" lang="en-US" altLang="ja-JP" dirty="0"/>
          </a:p>
          <a:p>
            <a:r>
              <a:rPr kumimoji="1" lang="ja-JP" altLang="en-US"/>
              <a:t>このサンプルではチャンネル数は</a:t>
            </a:r>
            <a:r>
              <a:rPr kumimoji="1" lang="en-US" altLang="ja-JP" dirty="0"/>
              <a:t>channels</a:t>
            </a:r>
            <a:r>
              <a:rPr kumimoji="1" lang="ja-JP" altLang="en-US"/>
              <a:t>で</a:t>
            </a:r>
            <a:r>
              <a:rPr kumimoji="1" lang="en-US" altLang="ja-JP" dirty="0"/>
              <a:t>1</a:t>
            </a:r>
            <a:r>
              <a:rPr kumimoji="1" lang="ja-JP" altLang="en-US"/>
              <a:t>と指定していますが、この数字はモノラルかステレオの選択を意味しています。</a:t>
            </a:r>
            <a:endParaRPr kumimoji="1" lang="en-US" altLang="ja-JP" dirty="0"/>
          </a:p>
          <a:p>
            <a:r>
              <a:rPr kumimoji="1" lang="ja-JP" altLang="en-US"/>
              <a:t>マイク等の録音デバイスの仕様を見て対応可否を確認する必要はありますが、今回はシンプルにモノラルで録音します。</a:t>
            </a:r>
            <a:endParaRPr kumimoji="1" lang="en-US" altLang="ja-JP" dirty="0"/>
          </a:p>
          <a:p>
            <a:endParaRPr kumimoji="1" lang="en-US" altLang="ja-JP" dirty="0"/>
          </a:p>
          <a:p>
            <a:r>
              <a:rPr kumimoji="1" lang="ja-JP" altLang="en-US"/>
              <a:t>デバイス番号は</a:t>
            </a:r>
            <a:r>
              <a:rPr kumimoji="1" lang="en-US" altLang="ja-JP" dirty="0"/>
              <a:t>input_device_index</a:t>
            </a:r>
            <a:r>
              <a:rPr kumimoji="1" lang="ja-JP" altLang="en-US"/>
              <a:t>で指定しますが、これはオーディオデバイスの指標を意味しています。</a:t>
            </a:r>
            <a:endParaRPr kumimoji="1" lang="en-US" altLang="ja-JP" dirty="0"/>
          </a:p>
          <a:p>
            <a:r>
              <a:rPr kumimoji="1" lang="ja-JP" altLang="en-US"/>
              <a:t>オーディオデバイスというのは、音声を再生したり録音したりする機器のことです。最近ではオンライン会議も当たり前に開催されるので、多くのラップトップ</a:t>
            </a:r>
            <a:r>
              <a:rPr kumimoji="1" lang="en-US" altLang="ja-JP" dirty="0"/>
              <a:t>PC</a:t>
            </a:r>
            <a:r>
              <a:rPr kumimoji="1" lang="ja-JP" altLang="en-US"/>
              <a:t>にマイクが付いています。</a:t>
            </a:r>
            <a:endParaRPr kumimoji="1" lang="en-US" altLang="ja-JP" dirty="0"/>
          </a:p>
          <a:p>
            <a:r>
              <a:rPr kumimoji="1" lang="ja-JP" altLang="en-US"/>
              <a:t>みなさんの</a:t>
            </a:r>
            <a:r>
              <a:rPr kumimoji="1" lang="en-US" altLang="ja-JP" dirty="0"/>
              <a:t>PC</a:t>
            </a:r>
            <a:r>
              <a:rPr kumimoji="1" lang="ja-JP" altLang="en-US"/>
              <a:t>のマイクやスピーカーには内部的に番号が割り振られており、この番号を指定することで好きなデバイスで録音をすることができます。</a:t>
            </a:r>
            <a:endParaRPr kumimoji="1" lang="en-US" altLang="ja-JP" dirty="0"/>
          </a:p>
          <a:p>
            <a:r>
              <a:rPr kumimoji="1" lang="ja-JP" altLang="en-US"/>
              <a:t>先ほど紹介した書籍では、このオーディオデバイスを検索する方法も書いてますが、とりあえず動かすだけであれば、数値を</a:t>
            </a:r>
            <a:r>
              <a:rPr kumimoji="1" lang="en-US" altLang="ja-JP" dirty="0"/>
              <a:t>0, 1, 2…</a:t>
            </a:r>
            <a:r>
              <a:rPr kumimoji="1" lang="ja-JP" altLang="en-US"/>
              <a:t>と変更して正常に動く数値を使っていけば問題ないです。</a:t>
            </a:r>
            <a:endParaRPr kumimoji="1" lang="en-US" altLang="ja-JP" dirty="0"/>
          </a:p>
          <a:p>
            <a:endParaRPr kumimoji="1" lang="en-US" altLang="ja-JP" dirty="0"/>
          </a:p>
          <a:p>
            <a:r>
              <a:rPr kumimoji="1" lang="en-US" altLang="ja-JP" dirty="0"/>
              <a:t>150s</a:t>
            </a:r>
          </a:p>
          <a:p>
            <a:endParaRPr kumimoji="1" lang="en-US" altLang="ja-JP" dirty="0"/>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10</a:t>
            </a:fld>
            <a:endParaRPr kumimoji="1" lang="ja-JP" altLang="en-US"/>
          </a:p>
        </p:txBody>
      </p:sp>
    </p:spTree>
    <p:extLst>
      <p:ext uri="{BB962C8B-B14F-4D97-AF65-F5344CB8AC3E}">
        <p14:creationId xmlns:p14="http://schemas.microsoft.com/office/powerpoint/2010/main" val="332965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続いてビット数とサンプリングレートについて説明します。</a:t>
            </a:r>
            <a:endParaRPr kumimoji="1" lang="en-US" altLang="ja-JP" dirty="0"/>
          </a:p>
          <a:p>
            <a:endParaRPr kumimoji="1" lang="en-US" altLang="ja-JP" dirty="0"/>
          </a:p>
          <a:p>
            <a:r>
              <a:rPr kumimoji="1" lang="ja-JP" altLang="en-US"/>
              <a:t>先ほどの設定のなかに、</a:t>
            </a:r>
            <a:r>
              <a:rPr kumimoji="1" lang="en-US" altLang="ja-JP" dirty="0"/>
              <a:t>format</a:t>
            </a:r>
            <a:r>
              <a:rPr kumimoji="1" lang="ja-JP" altLang="en-US"/>
              <a:t>という項目があり、この例では</a:t>
            </a:r>
            <a:r>
              <a:rPr kumimoji="1" lang="en-US" altLang="ja-JP" dirty="0"/>
              <a:t>pyaudio.paInt16</a:t>
            </a:r>
            <a:r>
              <a:rPr kumimoji="1" lang="ja-JP" altLang="en-US"/>
              <a:t>というものが入っています。</a:t>
            </a:r>
            <a:endParaRPr kumimoji="1" lang="en-US" altLang="ja-JP" dirty="0"/>
          </a:p>
          <a:p>
            <a:r>
              <a:rPr kumimoji="1" lang="ja-JP" altLang="en-US"/>
              <a:t>これは</a:t>
            </a:r>
            <a:r>
              <a:rPr kumimoji="1" lang="en-US" altLang="ja-JP" dirty="0"/>
              <a:t>16</a:t>
            </a:r>
            <a:r>
              <a:rPr kumimoji="1" lang="ja-JP" altLang="en-US"/>
              <a:t>ビットで録音するという意味です。</a:t>
            </a:r>
            <a:endParaRPr kumimoji="1" lang="en-US" altLang="ja-JP" dirty="0"/>
          </a:p>
          <a:p>
            <a:r>
              <a:rPr kumimoji="1" lang="ja-JP" altLang="en-US"/>
              <a:t>左側には、録音して得られた波形のイメージを示しておりますが、このビット数が変わると縦軸の解像度が変わります。</a:t>
            </a:r>
            <a:endParaRPr kumimoji="1" lang="en-US" altLang="ja-JP" dirty="0"/>
          </a:p>
          <a:p>
            <a:r>
              <a:rPr kumimoji="1" lang="ja-JP" altLang="en-US"/>
              <a:t>ビット数を、例えば</a:t>
            </a:r>
            <a:r>
              <a:rPr kumimoji="1" lang="en-US" altLang="ja-JP" dirty="0"/>
              <a:t>24</a:t>
            </a:r>
            <a:r>
              <a:rPr kumimoji="1" lang="ja-JP" altLang="en-US"/>
              <a:t>ビット等に設定すると、</a:t>
            </a:r>
            <a:r>
              <a:rPr kumimoji="1" lang="en-US" altLang="ja-JP" dirty="0"/>
              <a:t>16</a:t>
            </a:r>
            <a:r>
              <a:rPr kumimoji="1" lang="ja-JP" altLang="en-US"/>
              <a:t>ビットよりも解像度が増えるので、より表現力が上がります。</a:t>
            </a:r>
            <a:endParaRPr kumimoji="1" lang="en-US" altLang="ja-JP" dirty="0"/>
          </a:p>
          <a:p>
            <a:endParaRPr kumimoji="1" lang="en-US" altLang="ja-JP" dirty="0"/>
          </a:p>
          <a:p>
            <a:r>
              <a:rPr kumimoji="1" lang="ja-JP" altLang="en-US"/>
              <a:t>また</a:t>
            </a:r>
            <a:r>
              <a:rPr kumimoji="1" lang="en-US" altLang="ja-JP" dirty="0"/>
              <a:t>rate</a:t>
            </a:r>
            <a:r>
              <a:rPr kumimoji="1" lang="ja-JP" altLang="en-US"/>
              <a:t>にはサンプリングレートを指定します。</a:t>
            </a:r>
            <a:endParaRPr kumimoji="1" lang="en-US" altLang="ja-JP" dirty="0"/>
          </a:p>
          <a:p>
            <a:r>
              <a:rPr kumimoji="1" lang="ja-JP" altLang="en-US"/>
              <a:t>サンプリングレートとは、</a:t>
            </a:r>
            <a:r>
              <a:rPr kumimoji="1" lang="en-US" altLang="ja-JP" dirty="0"/>
              <a:t>1</a:t>
            </a:r>
            <a:r>
              <a:rPr kumimoji="1" lang="ja-JP" altLang="en-US"/>
              <a:t>秒間あたりに記録するデータ点の個数を意味します。</a:t>
            </a:r>
            <a:endParaRPr kumimoji="1" lang="en-US" altLang="ja-JP" dirty="0"/>
          </a:p>
          <a:p>
            <a:r>
              <a:rPr kumimoji="1" lang="en-US" altLang="ja-JP" dirty="0"/>
              <a:t>1</a:t>
            </a:r>
            <a:r>
              <a:rPr kumimoji="1" lang="ja-JP" altLang="en-US"/>
              <a:t>秒間あたりに何個、という表現は周波数の考え方と同じなので、単位は</a:t>
            </a:r>
            <a:r>
              <a:rPr kumimoji="1" lang="en-US" altLang="ja-JP" dirty="0"/>
              <a:t>Hz</a:t>
            </a:r>
            <a:r>
              <a:rPr kumimoji="1" lang="ja-JP" altLang="en-US"/>
              <a:t>になります。</a:t>
            </a:r>
            <a:endParaRPr kumimoji="1" lang="en-US" altLang="ja-JP" dirty="0"/>
          </a:p>
          <a:p>
            <a:r>
              <a:rPr kumimoji="1" lang="ja-JP" altLang="en-US"/>
              <a:t>例えば、</a:t>
            </a:r>
            <a:r>
              <a:rPr kumimoji="1" lang="en-US" altLang="ja-JP" dirty="0"/>
              <a:t>CD</a:t>
            </a:r>
            <a:r>
              <a:rPr kumimoji="1" lang="ja-JP" altLang="en-US"/>
              <a:t>音源のサンプリングレートは</a:t>
            </a:r>
            <a:r>
              <a:rPr kumimoji="1" lang="en-US" altLang="ja-JP" dirty="0"/>
              <a:t>44100[Hz]</a:t>
            </a:r>
            <a:r>
              <a:rPr kumimoji="1" lang="ja-JP" altLang="en-US"/>
              <a:t>ですが、これは</a:t>
            </a:r>
            <a:r>
              <a:rPr kumimoji="1" lang="en-US" altLang="ja-JP" dirty="0"/>
              <a:t>1</a:t>
            </a:r>
            <a:r>
              <a:rPr kumimoji="1" lang="ja-JP" altLang="en-US"/>
              <a:t>秒間に</a:t>
            </a:r>
            <a:r>
              <a:rPr kumimoji="1" lang="en-US" altLang="ja-JP" dirty="0"/>
              <a:t>44100</a:t>
            </a:r>
            <a:r>
              <a:rPr kumimoji="1" lang="ja-JP" altLang="en-US"/>
              <a:t>ポイントのデータを記録するという意味になります。</a:t>
            </a:r>
            <a:endParaRPr kumimoji="1" lang="en-US" altLang="ja-JP" dirty="0"/>
          </a:p>
          <a:p>
            <a:r>
              <a:rPr kumimoji="1" lang="ja-JP" altLang="en-US"/>
              <a:t>この波形はイメージなので粗いですが、実際に記録されるデータは点だけなので、このサンプリングレートが大きくなればなるほど、細かい波を記録することができるようになります。</a:t>
            </a:r>
            <a:endParaRPr kumimoji="1" lang="en-US" altLang="ja-JP" dirty="0"/>
          </a:p>
          <a:p>
            <a:endParaRPr kumimoji="1" lang="en-US" altLang="ja-JP" dirty="0"/>
          </a:p>
          <a:p>
            <a:r>
              <a:rPr kumimoji="1" lang="ja-JP" altLang="en-US"/>
              <a:t>つまり、ビット数とサンプリングレートは波形データの解像度を決めるための重要な要素ということです。</a:t>
            </a:r>
            <a:endParaRPr kumimoji="1" lang="en-US" altLang="ja-JP" dirty="0"/>
          </a:p>
          <a:p>
            <a:r>
              <a:rPr kumimoji="1" lang="ja-JP" altLang="en-US"/>
              <a:t>デジカメでいうところのピクセル数だと思えば、理解しやすいかも知れません。</a:t>
            </a:r>
            <a:endParaRPr kumimoji="1" lang="en-US" altLang="ja-JP" dirty="0"/>
          </a:p>
          <a:p>
            <a:endParaRPr kumimoji="1" lang="en-US" altLang="ja-JP" dirty="0"/>
          </a:p>
          <a:p>
            <a:r>
              <a:rPr kumimoji="1" lang="en-US" altLang="ja-JP" dirty="0"/>
              <a:t>150s</a:t>
            </a:r>
          </a:p>
          <a:p>
            <a:endParaRPr kumimoji="1" lang="en-US" altLang="ja-JP" dirty="0"/>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11</a:t>
            </a:fld>
            <a:endParaRPr kumimoji="1" lang="ja-JP" altLang="en-US"/>
          </a:p>
        </p:txBody>
      </p:sp>
    </p:spTree>
    <p:extLst>
      <p:ext uri="{BB962C8B-B14F-4D97-AF65-F5344CB8AC3E}">
        <p14:creationId xmlns:p14="http://schemas.microsoft.com/office/powerpoint/2010/main" val="1750541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続いて、録音をする時のフレーム処理についてふれておきます。</a:t>
            </a:r>
            <a:endParaRPr kumimoji="1" lang="en-US" altLang="ja-JP" dirty="0"/>
          </a:p>
          <a:p>
            <a:r>
              <a:rPr kumimoji="1" lang="ja-JP" altLang="en-US"/>
              <a:t>コードの設定部分において、</a:t>
            </a:r>
            <a:r>
              <a:rPr kumimoji="1" lang="en-US" altLang="ja-JP" dirty="0"/>
              <a:t>frames_per_buffer</a:t>
            </a:r>
            <a:r>
              <a:rPr kumimoji="1" lang="ja-JP" altLang="en-US"/>
              <a:t>という項目がありますが、ここにフレームサイズを設定します。</a:t>
            </a:r>
            <a:endParaRPr kumimoji="1" lang="en-US" altLang="ja-JP" dirty="0"/>
          </a:p>
          <a:p>
            <a:r>
              <a:rPr kumimoji="1" lang="ja-JP" altLang="en-US"/>
              <a:t>指定されたフレームサイズで、</a:t>
            </a:r>
            <a:r>
              <a:rPr kumimoji="1" lang="en-US" altLang="ja-JP" dirty="0"/>
              <a:t>for</a:t>
            </a:r>
            <a:r>
              <a:rPr kumimoji="1" lang="ja-JP" altLang="en-US"/>
              <a:t>ループを回し、実際の録音処理を行います。それがこの部分です（コードを示す）。</a:t>
            </a:r>
            <a:endParaRPr kumimoji="1" lang="en-US" altLang="ja-JP" dirty="0"/>
          </a:p>
          <a:p>
            <a:endParaRPr kumimoji="1" lang="en-US" altLang="ja-JP" dirty="0"/>
          </a:p>
          <a:p>
            <a:r>
              <a:rPr kumimoji="1" lang="ja-JP" altLang="en-US"/>
              <a:t>このコードは指定した録音時間</a:t>
            </a:r>
            <a:r>
              <a:rPr kumimoji="1" lang="en-US" altLang="ja-JP" dirty="0"/>
              <a:t>duration</a:t>
            </a:r>
            <a:r>
              <a:rPr kumimoji="1" lang="ja-JP" altLang="en-US"/>
              <a:t>で波形を取得する動作を書いています。</a:t>
            </a:r>
            <a:endParaRPr kumimoji="1" lang="en-US" altLang="ja-JP" dirty="0"/>
          </a:p>
          <a:p>
            <a:r>
              <a:rPr kumimoji="1" lang="en-US" altLang="ja-JP" dirty="0"/>
              <a:t>Duration</a:t>
            </a:r>
            <a:r>
              <a:rPr kumimoji="1" lang="ja-JP" altLang="en-US"/>
              <a:t>は秒数なので、サンプリングレートをかけることで全体の秒数をデータの点の個数に変換することができます。</a:t>
            </a:r>
            <a:endParaRPr kumimoji="1" lang="en-US" altLang="ja-JP" dirty="0"/>
          </a:p>
          <a:p>
            <a:r>
              <a:rPr kumimoji="1" lang="ja-JP" altLang="en-US"/>
              <a:t>それをさらにフレームサイズで割ることで、</a:t>
            </a:r>
            <a:r>
              <a:rPr kumimoji="1" lang="en-US" altLang="ja-JP" dirty="0"/>
              <a:t>for</a:t>
            </a:r>
            <a:r>
              <a:rPr kumimoji="1" lang="ja-JP" altLang="en-US"/>
              <a:t>ループを何回回せば指定した秒数のデータが取得できるかを求めることができます。</a:t>
            </a:r>
            <a:endParaRPr kumimoji="1" lang="en-US" altLang="ja-JP" dirty="0"/>
          </a:p>
          <a:p>
            <a:r>
              <a:rPr kumimoji="1" lang="ja-JP" altLang="en-US"/>
              <a:t>ここまで求めれば、</a:t>
            </a:r>
            <a:r>
              <a:rPr kumimoji="1" lang="en-US" altLang="ja-JP" dirty="0"/>
              <a:t>for</a:t>
            </a:r>
            <a:r>
              <a:rPr kumimoji="1" lang="ja-JP" altLang="en-US"/>
              <a:t>ループで指示ができます。</a:t>
            </a:r>
            <a:endParaRPr kumimoji="1" lang="en-US" altLang="ja-JP" dirty="0"/>
          </a:p>
          <a:p>
            <a:endParaRPr kumimoji="1" lang="en-US" altLang="ja-JP" dirty="0"/>
          </a:p>
          <a:p>
            <a:r>
              <a:rPr kumimoji="1" lang="ja-JP" altLang="en-US"/>
              <a:t>言葉だけだとわかりにくいと思うので、こちらに</a:t>
            </a:r>
            <a:r>
              <a:rPr kumimoji="1" lang="en-US" altLang="ja-JP" dirty="0"/>
              <a:t>GIF</a:t>
            </a:r>
            <a:r>
              <a:rPr kumimoji="1" lang="ja-JP" altLang="en-US"/>
              <a:t>動画を作成しました。</a:t>
            </a:r>
            <a:endParaRPr kumimoji="1" lang="en-US" altLang="ja-JP" dirty="0"/>
          </a:p>
          <a:p>
            <a:r>
              <a:rPr kumimoji="1" lang="ja-JP" altLang="en-US"/>
              <a:t>これはある一定のフレームサイズで波形データを取得していく様子を表現しています。</a:t>
            </a:r>
            <a:endParaRPr kumimoji="1" lang="en-US" altLang="ja-JP" dirty="0"/>
          </a:p>
          <a:p>
            <a:r>
              <a:rPr kumimoji="1" lang="ja-JP" altLang="en-US"/>
              <a:t>毎回のループでデータが蓄積されているのがわかると思いますが、これは</a:t>
            </a:r>
            <a:r>
              <a:rPr kumimoji="1" lang="en-US" altLang="ja-JP" dirty="0"/>
              <a:t>.append</a:t>
            </a:r>
            <a:r>
              <a:rPr kumimoji="1" lang="ja-JP" altLang="en-US"/>
              <a:t>でフレーム毎に録音したデータを接続しているという処理になります。</a:t>
            </a:r>
            <a:endParaRPr kumimoji="1" lang="en-US" altLang="ja-JP" dirty="0"/>
          </a:p>
          <a:p>
            <a:endParaRPr kumimoji="1" lang="en-US" altLang="ja-JP" dirty="0"/>
          </a:p>
          <a:p>
            <a:r>
              <a:rPr kumimoji="1" lang="ja-JP" altLang="en-US"/>
              <a:t>ここまでを理解することができれば、</a:t>
            </a:r>
            <a:r>
              <a:rPr kumimoji="1" lang="en-US" altLang="ja-JP" dirty="0"/>
              <a:t>Python</a:t>
            </a:r>
            <a:r>
              <a:rPr kumimoji="1" lang="ja-JP" altLang="en-US"/>
              <a:t>を使って録音処理を書くことができ、波形データを取得することができるようになったといえます。</a:t>
            </a:r>
            <a:endParaRPr kumimoji="1" lang="en-US" altLang="ja-JP" dirty="0"/>
          </a:p>
          <a:p>
            <a:endParaRPr kumimoji="1" lang="en-US" altLang="ja-JP" dirty="0"/>
          </a:p>
          <a:p>
            <a:r>
              <a:rPr kumimoji="1" lang="en-US" altLang="ja-JP" dirty="0"/>
              <a:t>100s</a:t>
            </a:r>
            <a:endParaRPr kumimoji="1" lang="ja-JP" altLang="en-US"/>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12</a:t>
            </a:fld>
            <a:endParaRPr kumimoji="1" lang="ja-JP" altLang="en-US"/>
          </a:p>
        </p:txBody>
      </p:sp>
    </p:spTree>
    <p:extLst>
      <p:ext uri="{BB962C8B-B14F-4D97-AF65-F5344CB8AC3E}">
        <p14:creationId xmlns:p14="http://schemas.microsoft.com/office/powerpoint/2010/main" val="3791443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続いてフーリエ変換の説明です。</a:t>
            </a:r>
            <a:endParaRPr kumimoji="1" lang="en-US" altLang="ja-JP" dirty="0"/>
          </a:p>
          <a:p>
            <a:r>
              <a:rPr kumimoji="1" lang="ja-JP" altLang="en-US"/>
              <a:t>先ほどのコードで録音したデータは、横軸が時間、縦軸が音の大きさを意味する振幅で表現された「時間波形」です。</a:t>
            </a:r>
            <a:endParaRPr kumimoji="1" lang="en-US" altLang="ja-JP" dirty="0"/>
          </a:p>
          <a:p>
            <a:r>
              <a:rPr kumimoji="1" lang="ja-JP" altLang="en-US"/>
              <a:t>この時間波形をフーリエ変換することで、周波数波形に変換できます。</a:t>
            </a:r>
            <a:endParaRPr kumimoji="1" lang="en-US" altLang="ja-JP" dirty="0"/>
          </a:p>
          <a:p>
            <a:endParaRPr kumimoji="1" lang="en-US" altLang="ja-JP" dirty="0"/>
          </a:p>
          <a:p>
            <a:r>
              <a:rPr kumimoji="1" lang="ja-JP" altLang="en-US"/>
              <a:t>この波形は</a:t>
            </a:r>
            <a:r>
              <a:rPr kumimoji="1" lang="en-US" altLang="ja-JP" dirty="0"/>
              <a:t>1</a:t>
            </a:r>
            <a:r>
              <a:rPr kumimoji="1" lang="ja-JP" altLang="en-US"/>
              <a:t>秒間で一回の振動をしているサイン波なので、</a:t>
            </a:r>
            <a:r>
              <a:rPr kumimoji="1" lang="en-US" altLang="ja-JP" dirty="0"/>
              <a:t>1[Hz]</a:t>
            </a:r>
            <a:r>
              <a:rPr kumimoji="1" lang="ja-JP" altLang="en-US"/>
              <a:t>の振動をしていることがわかります。</a:t>
            </a:r>
            <a:endParaRPr kumimoji="1" lang="en-US" altLang="ja-JP" dirty="0"/>
          </a:p>
          <a:p>
            <a:r>
              <a:rPr kumimoji="1" lang="ja-JP" altLang="en-US"/>
              <a:t>また、振幅は</a:t>
            </a:r>
            <a:r>
              <a:rPr kumimoji="1" lang="en-US" altLang="ja-JP" dirty="0"/>
              <a:t>1</a:t>
            </a:r>
            <a:r>
              <a:rPr kumimoji="1" lang="ja-JP" altLang="en-US"/>
              <a:t>の大きさをもっているので、周波数波形としても</a:t>
            </a:r>
            <a:r>
              <a:rPr kumimoji="1" lang="en-US" altLang="ja-JP" dirty="0"/>
              <a:t>1[Hz]</a:t>
            </a:r>
            <a:r>
              <a:rPr kumimoji="1" lang="ja-JP" altLang="en-US"/>
              <a:t>のところに</a:t>
            </a:r>
            <a:r>
              <a:rPr kumimoji="1" lang="en-US" altLang="ja-JP" dirty="0"/>
              <a:t>1</a:t>
            </a:r>
            <a:r>
              <a:rPr kumimoji="1" lang="ja-JP" altLang="en-US"/>
              <a:t>の振幅が記録されます。</a:t>
            </a:r>
            <a:endParaRPr kumimoji="1" lang="en-US" altLang="ja-JP" dirty="0"/>
          </a:p>
          <a:p>
            <a:endParaRPr kumimoji="1" lang="en-US" altLang="ja-JP" dirty="0"/>
          </a:p>
          <a:p>
            <a:r>
              <a:rPr kumimoji="1" lang="ja-JP" altLang="en-US"/>
              <a:t>ちなみに、逆フーリエ変換という処理をすると、この周波数波形を時間波形に変換することもできます。</a:t>
            </a:r>
            <a:endParaRPr kumimoji="1" lang="en-US" altLang="ja-JP" dirty="0"/>
          </a:p>
          <a:p>
            <a:r>
              <a:rPr kumimoji="1" lang="ja-JP" altLang="en-US"/>
              <a:t>ここに記載している式はコンピューターでフーリエ変換を行うための離散フーリエ変換と離散逆フーリエ変換を示していますが、このように時間波形と周波数波形は互いに変換できるという特徴を持ちます。</a:t>
            </a:r>
            <a:endParaRPr kumimoji="1" lang="en-US" altLang="ja-JP" dirty="0"/>
          </a:p>
          <a:p>
            <a:endParaRPr kumimoji="1" lang="en-US" altLang="ja-JP" dirty="0"/>
          </a:p>
          <a:p>
            <a:r>
              <a:rPr kumimoji="1" lang="ja-JP" altLang="en-US"/>
              <a:t>この概念がこれからスペクトログラムを描く時に重要となってきます。</a:t>
            </a:r>
            <a:endParaRPr kumimoji="1" lang="en-US" altLang="ja-JP" dirty="0"/>
          </a:p>
          <a:p>
            <a:endParaRPr kumimoji="1" lang="en-US" altLang="ja-JP" dirty="0"/>
          </a:p>
          <a:p>
            <a:r>
              <a:rPr kumimoji="1" lang="en-US" altLang="ja-JP" dirty="0"/>
              <a:t>80s</a:t>
            </a:r>
            <a:endParaRPr kumimoji="1" lang="ja-JP" altLang="en-US"/>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13</a:t>
            </a:fld>
            <a:endParaRPr kumimoji="1" lang="ja-JP" altLang="en-US"/>
          </a:p>
        </p:txBody>
      </p:sp>
    </p:spTree>
    <p:extLst>
      <p:ext uri="{BB962C8B-B14F-4D97-AF65-F5344CB8AC3E}">
        <p14:creationId xmlns:p14="http://schemas.microsoft.com/office/powerpoint/2010/main" val="723854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次はちょっと複雑な波を見てみましょう。</a:t>
            </a:r>
            <a:endParaRPr kumimoji="1" lang="en-US" altLang="ja-JP" dirty="0"/>
          </a:p>
          <a:p>
            <a:r>
              <a:rPr kumimoji="1" lang="ja-JP" altLang="en-US"/>
              <a:t>この時間波形は、先程のようにパッと目で何</a:t>
            </a:r>
            <a:r>
              <a:rPr kumimoji="1" lang="en-US" altLang="ja-JP" dirty="0"/>
              <a:t>Hz</a:t>
            </a:r>
            <a:r>
              <a:rPr kumimoji="1" lang="ja-JP" altLang="en-US"/>
              <a:t>の成分がどのくらいの大きさなのかがさっぱりわかりません。</a:t>
            </a:r>
            <a:endParaRPr kumimoji="1" lang="en-US" altLang="ja-JP" dirty="0"/>
          </a:p>
          <a:p>
            <a:r>
              <a:rPr kumimoji="1" lang="ja-JP" altLang="en-US"/>
              <a:t>これが時間波形だけを見てわかる人は頭の中でフーリエ変換ができる人だと思います。</a:t>
            </a:r>
            <a:endParaRPr kumimoji="1" lang="en-US" altLang="ja-JP" dirty="0"/>
          </a:p>
          <a:p>
            <a:endParaRPr kumimoji="1" lang="en-US" altLang="ja-JP" dirty="0"/>
          </a:p>
          <a:p>
            <a:r>
              <a:rPr kumimoji="1" lang="ja-JP" altLang="en-US"/>
              <a:t>普通の人はそれができないので、コンピューターでフーリエ変換した結果を右に示しています。</a:t>
            </a:r>
            <a:endParaRPr kumimoji="1" lang="en-US" altLang="ja-JP" dirty="0"/>
          </a:p>
          <a:p>
            <a:r>
              <a:rPr kumimoji="1" lang="ja-JP" altLang="en-US"/>
              <a:t>周波数波形を見ると非常にシンプルであることがわかり、この波形は</a:t>
            </a:r>
            <a:r>
              <a:rPr kumimoji="1" lang="en-US" altLang="ja-JP" dirty="0"/>
              <a:t>1[Hz], 2[Hz], 4[Hz], 8[Hz]</a:t>
            </a:r>
            <a:r>
              <a:rPr kumimoji="1" lang="ja-JP" altLang="en-US"/>
              <a:t>の波で構成されていることがわかりました。</a:t>
            </a:r>
            <a:endParaRPr kumimoji="1" lang="en-US" altLang="ja-JP" dirty="0"/>
          </a:p>
          <a:p>
            <a:endParaRPr kumimoji="1" lang="en-US" altLang="ja-JP" dirty="0"/>
          </a:p>
          <a:p>
            <a:r>
              <a:rPr kumimoji="1" lang="en-US" altLang="ja-JP" dirty="0"/>
              <a:t>40s</a:t>
            </a:r>
            <a:endParaRPr kumimoji="1" lang="ja-JP" altLang="en-US"/>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14</a:t>
            </a:fld>
            <a:endParaRPr kumimoji="1" lang="ja-JP" altLang="en-US"/>
          </a:p>
        </p:txBody>
      </p:sp>
    </p:spTree>
    <p:extLst>
      <p:ext uri="{BB962C8B-B14F-4D97-AF65-F5344CB8AC3E}">
        <p14:creationId xmlns:p14="http://schemas.microsoft.com/office/powerpoint/2010/main" val="2184979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実は先ほどの複雑なサンプルの時間波形は、このような単純な波を</a:t>
            </a:r>
            <a:r>
              <a:rPr kumimoji="1" lang="en-US" altLang="ja-JP" dirty="0"/>
              <a:t>4</a:t>
            </a:r>
            <a:r>
              <a:rPr kumimoji="1" lang="ja-JP" altLang="en-US"/>
              <a:t>つ用意して、単純に足し算をしただけです。</a:t>
            </a:r>
            <a:endParaRPr kumimoji="1" lang="en-US" altLang="ja-JP" dirty="0"/>
          </a:p>
          <a:p>
            <a:r>
              <a:rPr kumimoji="1" lang="ja-JP" altLang="en-US"/>
              <a:t>ここからわかることは、複雑な波も、単純な波の重ね合わせで表現できるということです。</a:t>
            </a:r>
            <a:endParaRPr kumimoji="1" lang="en-US" altLang="ja-JP" dirty="0"/>
          </a:p>
          <a:p>
            <a:endParaRPr kumimoji="1" lang="en-US" altLang="ja-JP" dirty="0"/>
          </a:p>
          <a:p>
            <a:r>
              <a:rPr kumimoji="1" lang="en-US" altLang="ja-JP" dirty="0"/>
              <a:t>15s</a:t>
            </a:r>
            <a:endParaRPr kumimoji="1" lang="ja-JP" altLang="en-US"/>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15</a:t>
            </a:fld>
            <a:endParaRPr kumimoji="1" lang="ja-JP" altLang="en-US"/>
          </a:p>
        </p:txBody>
      </p:sp>
    </p:spTree>
    <p:extLst>
      <p:ext uri="{BB962C8B-B14F-4D97-AF65-F5344CB8AC3E}">
        <p14:creationId xmlns:p14="http://schemas.microsoft.com/office/powerpoint/2010/main" val="1773132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続いて実際の録音波形の例をみてみましょう。</a:t>
            </a:r>
            <a:endParaRPr kumimoji="1" lang="en-US" altLang="ja-JP" dirty="0"/>
          </a:p>
          <a:p>
            <a:r>
              <a:rPr kumimoji="1" lang="ja-JP" altLang="en-US"/>
              <a:t>リアルワールドの音声波形はかなり複雑です。この時間波形をフーリエ変換すると、周波数波形はこのような見た目になります。</a:t>
            </a:r>
            <a:endParaRPr kumimoji="1" lang="en-US" altLang="ja-JP" dirty="0"/>
          </a:p>
          <a:p>
            <a:endParaRPr kumimoji="1" lang="en-US" altLang="ja-JP" dirty="0"/>
          </a:p>
          <a:p>
            <a:r>
              <a:rPr kumimoji="1" lang="en-US" altLang="ja-JP" dirty="0"/>
              <a:t>15s</a:t>
            </a:r>
          </a:p>
          <a:p>
            <a:endParaRPr kumimoji="1" lang="en-US" altLang="ja-JP" dirty="0"/>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16</a:t>
            </a:fld>
            <a:endParaRPr kumimoji="1" lang="ja-JP" altLang="en-US"/>
          </a:p>
        </p:txBody>
      </p:sp>
    </p:spTree>
    <p:extLst>
      <p:ext uri="{BB962C8B-B14F-4D97-AF65-F5344CB8AC3E}">
        <p14:creationId xmlns:p14="http://schemas.microsoft.com/office/powerpoint/2010/main" val="2757831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ここで一つ重要な要素として、デシベルというのを紹介します。</a:t>
            </a:r>
            <a:endParaRPr kumimoji="1" lang="en-US" altLang="ja-JP" dirty="0"/>
          </a:p>
          <a:p>
            <a:r>
              <a:rPr kumimoji="1" lang="ja-JP" altLang="en-US"/>
              <a:t>リアルワールドの音声は、振幅が大きいものから小さいものまで非常に多くの成分が混ざっています。</a:t>
            </a:r>
            <a:endParaRPr kumimoji="1" lang="en-US" altLang="ja-JP" dirty="0"/>
          </a:p>
          <a:p>
            <a:r>
              <a:rPr kumimoji="1" lang="ja-JP" altLang="en-US"/>
              <a:t>振幅が小さいからといって無視していると、重要な洞察ができないケースも多々あるため、音声分析は振幅を対数スケールにすることができるデシベル変換を使うのが一般的です。</a:t>
            </a:r>
            <a:endParaRPr kumimoji="1" lang="en-US" altLang="ja-JP" dirty="0"/>
          </a:p>
          <a:p>
            <a:endParaRPr kumimoji="1" lang="en-US" altLang="ja-JP" dirty="0"/>
          </a:p>
          <a:p>
            <a:r>
              <a:rPr kumimoji="1" lang="ja-JP" altLang="en-US"/>
              <a:t>参考までに計算式を載せていますが、</a:t>
            </a:r>
            <a:r>
              <a:rPr kumimoji="1" lang="en-US" altLang="ja-JP" dirty="0"/>
              <a:t>Lin</a:t>
            </a:r>
            <a:r>
              <a:rPr kumimoji="1" lang="ja-JP" altLang="en-US"/>
              <a:t>というのがデシベル変換前のリニアスケールの振幅です。デシベル変換には</a:t>
            </a:r>
            <a:r>
              <a:rPr kumimoji="1" lang="en-US" altLang="ja-JP" dirty="0"/>
              <a:t>0dB</a:t>
            </a:r>
            <a:r>
              <a:rPr kumimoji="1" lang="ja-JP" altLang="en-US"/>
              <a:t>の時の基準値を使って常用対数の計算をします。音の場合は</a:t>
            </a:r>
            <a:r>
              <a:rPr kumimoji="1" lang="en-US" altLang="ja-JP" dirty="0"/>
              <a:t>0dB</a:t>
            </a:r>
            <a:r>
              <a:rPr kumimoji="1" lang="ja-JP" altLang="en-US"/>
              <a:t>の時に</a:t>
            </a:r>
            <a:r>
              <a:rPr kumimoji="1" lang="en-US" altLang="ja-JP" dirty="0"/>
              <a:t>20μPa</a:t>
            </a:r>
            <a:r>
              <a:rPr kumimoji="1" lang="ja-JP" altLang="en-US"/>
              <a:t>であるという定義が国際的にされています。</a:t>
            </a:r>
            <a:endParaRPr kumimoji="1" lang="en-US" altLang="ja-JP" dirty="0"/>
          </a:p>
          <a:p>
            <a:endParaRPr kumimoji="1" lang="en-US" altLang="ja-JP" dirty="0"/>
          </a:p>
          <a:p>
            <a:r>
              <a:rPr kumimoji="1" lang="ja-JP" altLang="en-US"/>
              <a:t>この周波数波形はデシベル変換後の振幅を使っていますが、</a:t>
            </a:r>
            <a:r>
              <a:rPr kumimoji="1" lang="en-US" altLang="ja-JP" dirty="0"/>
              <a:t>250[Hz]</a:t>
            </a:r>
            <a:r>
              <a:rPr kumimoji="1" lang="ja-JP" altLang="en-US"/>
              <a:t>以下の大きな振幅の他に、</a:t>
            </a:r>
            <a:r>
              <a:rPr kumimoji="1" lang="en-US" altLang="ja-JP" dirty="0"/>
              <a:t>800[Hz]</a:t>
            </a:r>
            <a:r>
              <a:rPr kumimoji="1" lang="ja-JP" altLang="en-US"/>
              <a:t>程度のところにも特徴的なピークがあることがわかるようになりました。つまり、全周波数範囲で結果を一望するのにデシベル変換は役に立ちます。</a:t>
            </a:r>
            <a:endParaRPr kumimoji="1" lang="en-US" altLang="ja-JP" dirty="0"/>
          </a:p>
          <a:p>
            <a:endParaRPr kumimoji="1" lang="en-US" altLang="ja-JP" dirty="0"/>
          </a:p>
          <a:p>
            <a:r>
              <a:rPr kumimoji="1" lang="en-US" altLang="ja-JP" dirty="0"/>
              <a:t>80</a:t>
            </a:r>
            <a:endParaRPr kumimoji="1" lang="ja-JP" altLang="en-US"/>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17</a:t>
            </a:fld>
            <a:endParaRPr kumimoji="1" lang="ja-JP" altLang="en-US"/>
          </a:p>
        </p:txBody>
      </p:sp>
    </p:spTree>
    <p:extLst>
      <p:ext uri="{BB962C8B-B14F-4D97-AF65-F5344CB8AC3E}">
        <p14:creationId xmlns:p14="http://schemas.microsoft.com/office/powerpoint/2010/main" val="171736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続いて、本トークのテーマ名にも入っているスペクトログラムの描き方を紹介します。</a:t>
            </a:r>
            <a:endParaRPr kumimoji="1" lang="en-US" altLang="ja-JP" dirty="0"/>
          </a:p>
          <a:p>
            <a:endParaRPr kumimoji="1" lang="en-US" altLang="ja-JP" dirty="0"/>
          </a:p>
          <a:p>
            <a:r>
              <a:rPr kumimoji="1" lang="en-US" altLang="ja-JP" dirty="0"/>
              <a:t>10s</a:t>
            </a:r>
            <a:endParaRPr kumimoji="1" lang="ja-JP" altLang="en-US"/>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18</a:t>
            </a:fld>
            <a:endParaRPr kumimoji="1" lang="ja-JP" altLang="en-US"/>
          </a:p>
        </p:txBody>
      </p:sp>
    </p:spTree>
    <p:extLst>
      <p:ext uri="{BB962C8B-B14F-4D97-AF65-F5344CB8AC3E}">
        <p14:creationId xmlns:p14="http://schemas.microsoft.com/office/powerpoint/2010/main" val="195619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1</a:t>
            </a:fld>
            <a:endParaRPr kumimoji="1" lang="ja-JP" altLang="en-US"/>
          </a:p>
        </p:txBody>
      </p:sp>
    </p:spTree>
    <p:extLst>
      <p:ext uri="{BB962C8B-B14F-4D97-AF65-F5344CB8AC3E}">
        <p14:creationId xmlns:p14="http://schemas.microsoft.com/office/powerpoint/2010/main" val="3019458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スペクトログラムとは、簡単にいえば、視ればどんな音なのかがわかる音声可視化手法です。</a:t>
            </a:r>
            <a:endParaRPr kumimoji="1" lang="en-US" altLang="ja-JP" dirty="0"/>
          </a:p>
          <a:p>
            <a:r>
              <a:rPr kumimoji="1" lang="ja-JP" altLang="en-US"/>
              <a:t>こちらに表示しているグラフがスペクトログラムの例ですが、横軸に時間、縦軸に周波数、そして振幅の大きさを色で表現したものをスペクトログラムと呼びます。</a:t>
            </a:r>
            <a:endParaRPr kumimoji="1" lang="en-US" altLang="ja-JP" dirty="0"/>
          </a:p>
          <a:p>
            <a:r>
              <a:rPr kumimoji="1" lang="ja-JP" altLang="en-US"/>
              <a:t>色はカラーマップというあらかじめ値によって色がマップされた配列を使っていますが、これは自分でつくる必要はなく、</a:t>
            </a:r>
            <a:r>
              <a:rPr kumimoji="1" lang="en-US" altLang="ja-JP" dirty="0"/>
              <a:t>matplotlib</a:t>
            </a:r>
            <a:r>
              <a:rPr kumimoji="1" lang="ja-JP" altLang="en-US"/>
              <a:t>という可視化用の外部ライブラリを使って簡単に設定することができます。</a:t>
            </a:r>
            <a:endParaRPr kumimoji="1" lang="en-US" altLang="ja-JP" dirty="0"/>
          </a:p>
          <a:p>
            <a:endParaRPr kumimoji="1" lang="en-US" altLang="ja-JP" dirty="0"/>
          </a:p>
          <a:p>
            <a:r>
              <a:rPr kumimoji="1" lang="ja-JP" altLang="en-US"/>
              <a:t>実際に音声を聞いてみましょう。これは自分の口笛の音声です。</a:t>
            </a:r>
            <a:endParaRPr kumimoji="1" lang="en-US" altLang="ja-JP" dirty="0"/>
          </a:p>
          <a:p>
            <a:r>
              <a:rPr kumimoji="1" lang="ja-JP" altLang="en-US"/>
              <a:t>口笛の音程変化が周波数変化としてよくわかり、途中で息が続かず振幅が小さくなっているのもよくわかります。</a:t>
            </a:r>
            <a:endParaRPr kumimoji="1" lang="en-US" altLang="ja-JP" dirty="0"/>
          </a:p>
          <a:p>
            <a:endParaRPr kumimoji="1" lang="en-US" altLang="ja-JP" dirty="0"/>
          </a:p>
          <a:p>
            <a:r>
              <a:rPr kumimoji="1" lang="en-US" altLang="ja-JP" dirty="0"/>
              <a:t>90s</a:t>
            </a:r>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19</a:t>
            </a:fld>
            <a:endParaRPr kumimoji="1" lang="ja-JP" altLang="en-US"/>
          </a:p>
        </p:txBody>
      </p:sp>
    </p:spTree>
    <p:extLst>
      <p:ext uri="{BB962C8B-B14F-4D97-AF65-F5344CB8AC3E}">
        <p14:creationId xmlns:p14="http://schemas.microsoft.com/office/powerpoint/2010/main" val="2451135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スペクトログラムの処理手順はシンプルです。</a:t>
            </a:r>
            <a:endParaRPr kumimoji="1" lang="en-US" altLang="ja-JP" dirty="0"/>
          </a:p>
          <a:p>
            <a:r>
              <a:rPr kumimoji="1" lang="ja-JP" altLang="en-US"/>
              <a:t>まずはじめに時間波形から一定フレーム分の波形を抽出し、</a:t>
            </a:r>
            <a:endParaRPr kumimoji="1" lang="en-US" altLang="ja-JP" dirty="0"/>
          </a:p>
          <a:p>
            <a:r>
              <a:rPr kumimoji="1" lang="ja-JP" altLang="en-US"/>
              <a:t>次にそれをフーリエ変換します。</a:t>
            </a:r>
            <a:endParaRPr kumimoji="1" lang="en-US" altLang="ja-JP" dirty="0"/>
          </a:p>
          <a:p>
            <a:r>
              <a:rPr kumimoji="1" lang="ja-JP" altLang="en-US"/>
              <a:t>そしてこの周波数波形を色に変換しつつ、時間方向に</a:t>
            </a:r>
            <a:r>
              <a:rPr kumimoji="1" lang="en-US" altLang="ja-JP" dirty="0"/>
              <a:t>append</a:t>
            </a:r>
            <a:r>
              <a:rPr kumimoji="1" lang="ja-JP" altLang="en-US"/>
              <a:t>していけば完成します。</a:t>
            </a:r>
            <a:endParaRPr kumimoji="1" lang="en-US" altLang="ja-JP" dirty="0"/>
          </a:p>
          <a:p>
            <a:endParaRPr kumimoji="1" lang="en-US" altLang="ja-JP" dirty="0"/>
          </a:p>
          <a:p>
            <a:r>
              <a:rPr kumimoji="1" lang="ja-JP" altLang="en-US"/>
              <a:t>この短い時間単位でフーリエ変換をしていく一連の処理のことを</a:t>
            </a:r>
            <a:r>
              <a:rPr kumimoji="1" lang="en-US" altLang="ja-JP" dirty="0"/>
              <a:t>STFT</a:t>
            </a:r>
            <a:r>
              <a:rPr kumimoji="1" lang="ja-JP" altLang="en-US"/>
              <a:t>、ショートタイムフーリエ変換と呼びます。</a:t>
            </a:r>
            <a:endParaRPr kumimoji="1" lang="en-US" altLang="ja-JP" dirty="0"/>
          </a:p>
          <a:p>
            <a:endParaRPr kumimoji="1" lang="en-US" altLang="ja-JP" dirty="0"/>
          </a:p>
          <a:p>
            <a:r>
              <a:rPr kumimoji="1" lang="en-US" altLang="ja-JP" dirty="0"/>
              <a:t>30s</a:t>
            </a:r>
            <a:endParaRPr kumimoji="1" lang="ja-JP" altLang="en-US"/>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20</a:t>
            </a:fld>
            <a:endParaRPr kumimoji="1" lang="ja-JP" altLang="en-US"/>
          </a:p>
        </p:txBody>
      </p:sp>
    </p:spTree>
    <p:extLst>
      <p:ext uri="{BB962C8B-B14F-4D97-AF65-F5344CB8AC3E}">
        <p14:creationId xmlns:p14="http://schemas.microsoft.com/office/powerpoint/2010/main" val="1022423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スペクトログラムの分解能を決めるパラメータについても説明しておきます。</a:t>
            </a:r>
            <a:endParaRPr kumimoji="1" lang="en-US" altLang="ja-JP" dirty="0"/>
          </a:p>
          <a:p>
            <a:r>
              <a:rPr kumimoji="1" lang="ja-JP" altLang="en-US"/>
              <a:t>スペクトログラムは時間波形から一定のフレームサイズでデータを抽出します。</a:t>
            </a:r>
            <a:endParaRPr kumimoji="1" lang="en-US" altLang="ja-JP" dirty="0"/>
          </a:p>
          <a:p>
            <a:r>
              <a:rPr kumimoji="1" lang="ja-JP" altLang="en-US"/>
              <a:t>そのフレームサイズが大きいと周波数方向の分解能が上がる代わりに、時間方向の分解能が下がります。</a:t>
            </a:r>
            <a:endParaRPr kumimoji="1" lang="en-US" altLang="ja-JP" dirty="0"/>
          </a:p>
          <a:p>
            <a:r>
              <a:rPr kumimoji="1" lang="ja-JP" altLang="en-US"/>
              <a:t>逆に、フレームサイズが小さいと、時間方向の分解能が上がる代わりに、周波数方向の分解能が下がります。</a:t>
            </a:r>
            <a:endParaRPr kumimoji="1" lang="en-US" altLang="ja-JP" dirty="0"/>
          </a:p>
          <a:p>
            <a:endParaRPr kumimoji="1" lang="en-US" altLang="ja-JP" dirty="0"/>
          </a:p>
          <a:p>
            <a:r>
              <a:rPr kumimoji="1" lang="ja-JP" altLang="en-US"/>
              <a:t>このように、フレームサイズによってスペクトログラムの見た目が大きく変わるので、データの時間変化や周波数変化によって最適な設定を検討する必要があるということに注意が必要です。</a:t>
            </a:r>
            <a:endParaRPr kumimoji="1" lang="en-US" altLang="ja-JP" dirty="0"/>
          </a:p>
          <a:p>
            <a:endParaRPr kumimoji="1" lang="en-US" altLang="ja-JP" dirty="0"/>
          </a:p>
          <a:p>
            <a:r>
              <a:rPr kumimoji="1" lang="en-US" altLang="ja-JP" dirty="0"/>
              <a:t>45s</a:t>
            </a:r>
            <a:endParaRPr kumimoji="1" lang="ja-JP" altLang="en-US"/>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21</a:t>
            </a:fld>
            <a:endParaRPr kumimoji="1" lang="ja-JP" altLang="en-US"/>
          </a:p>
        </p:txBody>
      </p:sp>
    </p:spTree>
    <p:extLst>
      <p:ext uri="{BB962C8B-B14F-4D97-AF65-F5344CB8AC3E}">
        <p14:creationId xmlns:p14="http://schemas.microsoft.com/office/powerpoint/2010/main" val="193785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また、スペクトログラムを綺麗に見せる処理に、オーバーラップ処理というものがあります。</a:t>
            </a:r>
            <a:endParaRPr kumimoji="1" lang="en-US" altLang="ja-JP" dirty="0"/>
          </a:p>
          <a:p>
            <a:r>
              <a:rPr kumimoji="1" lang="ja-JP" altLang="en-US"/>
              <a:t>上の図のように、前のフレームの終端から次のフレームの開始点がはじまるように処理する場合と比べ、</a:t>
            </a:r>
            <a:endParaRPr kumimoji="1" lang="en-US" altLang="ja-JP" dirty="0"/>
          </a:p>
          <a:p>
            <a:r>
              <a:rPr kumimoji="1" lang="ja-JP" altLang="en-US"/>
              <a:t>前のフレームの終端ではなく、前のフレームと重ね合わさった位置を開始点とするように処理をする方法をオーバーラップ処理と呼びます。</a:t>
            </a:r>
            <a:endParaRPr kumimoji="1" lang="en-US" altLang="ja-JP" dirty="0"/>
          </a:p>
          <a:p>
            <a:r>
              <a:rPr kumimoji="1" lang="ja-JP" altLang="en-US"/>
              <a:t>オーバーラップ処理は、何％重ねるかという設定を行いますが、この処理をすることで時間方向の分解能を上げることができます。</a:t>
            </a:r>
            <a:endParaRPr kumimoji="1" lang="en-US" altLang="ja-JP" dirty="0"/>
          </a:p>
          <a:p>
            <a:endParaRPr kumimoji="1" lang="en-US" altLang="ja-JP" dirty="0"/>
          </a:p>
          <a:p>
            <a:r>
              <a:rPr kumimoji="1" lang="ja-JP" altLang="en-US"/>
              <a:t>つまり、先ほどのフレームサイズをやや大きくとって周波数方向の分解能を上げた上で、このオーバーラップ処理を行うことで、時間方向の分解能低下を軽減することが可能です。</a:t>
            </a:r>
            <a:endParaRPr kumimoji="1" lang="en-US" altLang="ja-JP" dirty="0"/>
          </a:p>
          <a:p>
            <a:endParaRPr kumimoji="1" lang="en-US" altLang="ja-JP" dirty="0"/>
          </a:p>
          <a:p>
            <a:r>
              <a:rPr kumimoji="1" lang="en-US" altLang="ja-JP" dirty="0"/>
              <a:t>50s</a:t>
            </a:r>
            <a:endParaRPr kumimoji="1" lang="ja-JP" altLang="en-US"/>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22</a:t>
            </a:fld>
            <a:endParaRPr kumimoji="1" lang="ja-JP" altLang="en-US"/>
          </a:p>
        </p:txBody>
      </p:sp>
    </p:spTree>
    <p:extLst>
      <p:ext uri="{BB962C8B-B14F-4D97-AF65-F5344CB8AC3E}">
        <p14:creationId xmlns:p14="http://schemas.microsoft.com/office/powerpoint/2010/main" val="3011067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スペクトログラムの描き方と見方がわかったので、ここからは色々な音の可視化結果をみてみましょう。</a:t>
            </a:r>
            <a:endParaRPr kumimoji="1" lang="en-US" altLang="ja-JP" dirty="0"/>
          </a:p>
          <a:p>
            <a:endParaRPr kumimoji="1" lang="en-US" altLang="ja-JP" dirty="0"/>
          </a:p>
          <a:p>
            <a:r>
              <a:rPr kumimoji="1" lang="en-US" altLang="ja-JP" dirty="0"/>
              <a:t>10s</a:t>
            </a:r>
            <a:endParaRPr kumimoji="1" lang="ja-JP" altLang="en-US"/>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23</a:t>
            </a:fld>
            <a:endParaRPr kumimoji="1" lang="ja-JP" altLang="en-US"/>
          </a:p>
        </p:txBody>
      </p:sp>
    </p:spTree>
    <p:extLst>
      <p:ext uri="{BB962C8B-B14F-4D97-AF65-F5344CB8AC3E}">
        <p14:creationId xmlns:p14="http://schemas.microsoft.com/office/powerpoint/2010/main" val="3181802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こちらのスペクトログラムを見てみてください。これはなんの音だと思いますか？</a:t>
            </a:r>
            <a:endParaRPr kumimoji="1" lang="en-US" altLang="ja-JP" dirty="0"/>
          </a:p>
          <a:p>
            <a:endParaRPr kumimoji="1" lang="en-US" altLang="ja-JP" dirty="0"/>
          </a:p>
          <a:p>
            <a:r>
              <a:rPr kumimoji="1" lang="en-US" altLang="ja-JP" dirty="0"/>
              <a:t>5[kHz]</a:t>
            </a:r>
            <a:r>
              <a:rPr kumimoji="1" lang="ja-JP" altLang="en-US"/>
              <a:t>以上の周波数帯域で複数のピークがあります。時間変化はあまりないように見えますね。</a:t>
            </a:r>
            <a:endParaRPr kumimoji="1" lang="en-US" altLang="ja-JP" dirty="0"/>
          </a:p>
          <a:p>
            <a:endParaRPr kumimoji="1" lang="en-US" altLang="ja-JP" dirty="0"/>
          </a:p>
          <a:p>
            <a:r>
              <a:rPr kumimoji="1" lang="en-US" altLang="ja-JP" dirty="0"/>
              <a:t>30s</a:t>
            </a:r>
          </a:p>
          <a:p>
            <a:endParaRPr kumimoji="1" lang="ja-JP" altLang="en-US"/>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24</a:t>
            </a:fld>
            <a:endParaRPr kumimoji="1" lang="ja-JP" altLang="en-US"/>
          </a:p>
        </p:txBody>
      </p:sp>
    </p:spTree>
    <p:extLst>
      <p:ext uri="{BB962C8B-B14F-4D97-AF65-F5344CB8AC3E}">
        <p14:creationId xmlns:p14="http://schemas.microsoft.com/office/powerpoint/2010/main" val="1468822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正解はアブラゼミの鳴き声でした。</a:t>
            </a:r>
            <a:endParaRPr kumimoji="1" lang="en-US" altLang="ja-JP" dirty="0"/>
          </a:p>
          <a:p>
            <a:r>
              <a:rPr kumimoji="1" lang="ja-JP" altLang="en-US"/>
              <a:t>音声を聞いてみましょう。夏の風物詩として、おなじみですね。</a:t>
            </a:r>
            <a:endParaRPr kumimoji="1" lang="en-US" altLang="ja-JP" dirty="0"/>
          </a:p>
          <a:p>
            <a:endParaRPr kumimoji="1" lang="en-US" altLang="ja-JP" dirty="0"/>
          </a:p>
          <a:p>
            <a:r>
              <a:rPr kumimoji="1" lang="en-US" altLang="ja-JP" dirty="0"/>
              <a:t>25s</a:t>
            </a:r>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25</a:t>
            </a:fld>
            <a:endParaRPr kumimoji="1" lang="ja-JP" altLang="en-US"/>
          </a:p>
        </p:txBody>
      </p:sp>
    </p:spTree>
    <p:extLst>
      <p:ext uri="{BB962C8B-B14F-4D97-AF65-F5344CB8AC3E}">
        <p14:creationId xmlns:p14="http://schemas.microsoft.com/office/powerpoint/2010/main" val="1137325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次はこちらです。今度は</a:t>
            </a:r>
            <a:r>
              <a:rPr kumimoji="1" lang="en-US" altLang="ja-JP" dirty="0"/>
              <a:t>4[kHz]</a:t>
            </a:r>
            <a:r>
              <a:rPr kumimoji="1" lang="ja-JP" altLang="en-US"/>
              <a:t>程度から</a:t>
            </a:r>
            <a:r>
              <a:rPr kumimoji="1" lang="en-US" altLang="ja-JP" dirty="0"/>
              <a:t>6[kHz]</a:t>
            </a:r>
            <a:r>
              <a:rPr kumimoji="1" lang="ja-JP" altLang="en-US"/>
              <a:t>くらいの範囲で主要なピークがあります。</a:t>
            </a:r>
            <a:endParaRPr kumimoji="1" lang="en-US" altLang="ja-JP" dirty="0"/>
          </a:p>
          <a:p>
            <a:r>
              <a:rPr kumimoji="1" lang="ja-JP" altLang="en-US"/>
              <a:t>また、時間方向の変化にも特徴があります。</a:t>
            </a:r>
            <a:endParaRPr kumimoji="1" lang="en-US" altLang="ja-JP" dirty="0"/>
          </a:p>
          <a:p>
            <a:r>
              <a:rPr kumimoji="1" lang="ja-JP" altLang="en-US"/>
              <a:t>これは何の音でしょうか？</a:t>
            </a:r>
            <a:endParaRPr kumimoji="1" lang="en-US" altLang="ja-JP" dirty="0"/>
          </a:p>
          <a:p>
            <a:endParaRPr kumimoji="1" lang="en-US" altLang="ja-JP" dirty="0"/>
          </a:p>
          <a:p>
            <a:r>
              <a:rPr kumimoji="1" lang="en-US" altLang="ja-JP" dirty="0"/>
              <a:t>35s</a:t>
            </a:r>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26</a:t>
            </a:fld>
            <a:endParaRPr kumimoji="1" lang="ja-JP" altLang="en-US"/>
          </a:p>
        </p:txBody>
      </p:sp>
    </p:spTree>
    <p:extLst>
      <p:ext uri="{BB962C8B-B14F-4D97-AF65-F5344CB8AC3E}">
        <p14:creationId xmlns:p14="http://schemas.microsoft.com/office/powerpoint/2010/main" val="2184116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正解はミンミンゼミでした。</a:t>
            </a:r>
            <a:endParaRPr kumimoji="1" lang="en-US" altLang="ja-JP" dirty="0"/>
          </a:p>
          <a:p>
            <a:r>
              <a:rPr kumimoji="1" lang="ja-JP" altLang="en-US"/>
              <a:t>音声を聞いてみます。アブラゼミよりも音声の時間変化があるので、スペクトログラム的にはミンミンゼミの方が見た目が楽しいですね。</a:t>
            </a:r>
            <a:endParaRPr kumimoji="1" lang="en-US" altLang="ja-JP" dirty="0"/>
          </a:p>
          <a:p>
            <a:endParaRPr kumimoji="1" lang="en-US" altLang="ja-JP" dirty="0"/>
          </a:p>
          <a:p>
            <a:r>
              <a:rPr kumimoji="1" lang="en-US" altLang="ja-JP" dirty="0"/>
              <a:t>30s</a:t>
            </a:r>
            <a:endParaRPr kumimoji="1" lang="ja-JP" altLang="en-US"/>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27</a:t>
            </a:fld>
            <a:endParaRPr kumimoji="1" lang="ja-JP" altLang="en-US"/>
          </a:p>
        </p:txBody>
      </p:sp>
    </p:spTree>
    <p:extLst>
      <p:ext uri="{BB962C8B-B14F-4D97-AF65-F5344CB8AC3E}">
        <p14:creationId xmlns:p14="http://schemas.microsoft.com/office/powerpoint/2010/main" val="1487342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続いてはこちらです。</a:t>
            </a:r>
            <a:endParaRPr kumimoji="1" lang="en-US" altLang="ja-JP" dirty="0"/>
          </a:p>
          <a:p>
            <a:r>
              <a:rPr kumimoji="1" lang="ja-JP" altLang="en-US"/>
              <a:t>この音はなんでしょう？</a:t>
            </a:r>
            <a:endParaRPr kumimoji="1" lang="en-US" altLang="ja-JP" dirty="0"/>
          </a:p>
          <a:p>
            <a:endParaRPr kumimoji="1" lang="en-US" altLang="ja-JP" dirty="0"/>
          </a:p>
          <a:p>
            <a:r>
              <a:rPr kumimoji="1" lang="en-US" altLang="ja-JP" dirty="0"/>
              <a:t>2[s]</a:t>
            </a:r>
            <a:r>
              <a:rPr kumimoji="1" lang="ja-JP" altLang="en-US"/>
              <a:t>の位置で全周波数の振幅が一斉に高くなり、その後一定間隔で並んだピークが一直線に並んでいます。</a:t>
            </a:r>
            <a:endParaRPr kumimoji="1" lang="en-US" altLang="ja-JP" dirty="0"/>
          </a:p>
          <a:p>
            <a:r>
              <a:rPr kumimoji="1" lang="ja-JP" altLang="en-US"/>
              <a:t>また、</a:t>
            </a:r>
            <a:r>
              <a:rPr kumimoji="1" lang="en-US" altLang="ja-JP" dirty="0"/>
              <a:t>5[s]</a:t>
            </a:r>
            <a:r>
              <a:rPr kumimoji="1" lang="ja-JP" altLang="en-US"/>
              <a:t>の位置からはさらに細かい変化がたくさんあります。</a:t>
            </a:r>
            <a:endParaRPr kumimoji="1" lang="en-US" altLang="ja-JP" dirty="0"/>
          </a:p>
          <a:p>
            <a:endParaRPr kumimoji="1" lang="en-US" altLang="ja-JP" dirty="0"/>
          </a:p>
          <a:p>
            <a:r>
              <a:rPr kumimoji="1" lang="en-US" altLang="ja-JP" dirty="0"/>
              <a:t>30s</a:t>
            </a:r>
            <a:endParaRPr kumimoji="1" lang="ja-JP" altLang="en-US"/>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28</a:t>
            </a:fld>
            <a:endParaRPr kumimoji="1" lang="ja-JP" altLang="en-US"/>
          </a:p>
        </p:txBody>
      </p:sp>
    </p:spTree>
    <p:extLst>
      <p:ext uri="{BB962C8B-B14F-4D97-AF65-F5344CB8AC3E}">
        <p14:creationId xmlns:p14="http://schemas.microsoft.com/office/powerpoint/2010/main" val="76646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参考）書籍「いきなりプログラミング</a:t>
            </a:r>
            <a:r>
              <a:rPr kumimoji="1" lang="en-US" altLang="ja-JP" dirty="0"/>
              <a:t>Python</a:t>
            </a:r>
            <a:r>
              <a:rPr kumimoji="1" lang="ja-JP" altLang="en-US"/>
              <a:t>」でも音声処理を扱うアプリの作り方を説明しています。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2</a:t>
            </a:fld>
            <a:endParaRPr kumimoji="1" lang="ja-JP" altLang="en-US"/>
          </a:p>
        </p:txBody>
      </p:sp>
    </p:spTree>
    <p:extLst>
      <p:ext uri="{BB962C8B-B14F-4D97-AF65-F5344CB8AC3E}">
        <p14:creationId xmlns:p14="http://schemas.microsoft.com/office/powerpoint/2010/main" val="2854114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正解はピアノの音です。</a:t>
            </a:r>
            <a:endParaRPr kumimoji="1" lang="en-US" altLang="ja-JP" dirty="0"/>
          </a:p>
          <a:p>
            <a:r>
              <a:rPr kumimoji="1" lang="ja-JP" altLang="en-US"/>
              <a:t>音声を聞いてみます。</a:t>
            </a:r>
            <a:endParaRPr kumimoji="1" lang="en-US" altLang="ja-JP" dirty="0"/>
          </a:p>
          <a:p>
            <a:r>
              <a:rPr kumimoji="1" lang="ja-JP" altLang="en-US"/>
              <a:t>これはこれ以上流すと支離滅裂になるので、この部分までですが、このスペクトログラムはショパンの幻想即興曲を可視化したものでした。</a:t>
            </a:r>
            <a:endParaRPr kumimoji="1" lang="en-US" altLang="ja-JP" dirty="0"/>
          </a:p>
          <a:p>
            <a:endParaRPr kumimoji="1" lang="en-US" altLang="ja-JP" dirty="0"/>
          </a:p>
          <a:p>
            <a:r>
              <a:rPr kumimoji="1" lang="en-US" altLang="ja-JP" dirty="0"/>
              <a:t>30s</a:t>
            </a:r>
            <a:endParaRPr kumimoji="1" lang="ja-JP" altLang="en-US"/>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29</a:t>
            </a:fld>
            <a:endParaRPr kumimoji="1" lang="ja-JP" altLang="en-US"/>
          </a:p>
        </p:txBody>
      </p:sp>
    </p:spTree>
    <p:extLst>
      <p:ext uri="{BB962C8B-B14F-4D97-AF65-F5344CB8AC3E}">
        <p14:creationId xmlns:p14="http://schemas.microsoft.com/office/powerpoint/2010/main" val="1413506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この四角で囲った部分は</a:t>
            </a:r>
            <a:r>
              <a:rPr kumimoji="1" lang="en-US" altLang="ja-JP" dirty="0"/>
              <a:t>G#</a:t>
            </a:r>
            <a:r>
              <a:rPr kumimoji="1" lang="ja-JP" altLang="en-US"/>
              <a:t>のオクターブ打鍵部分ですが、時間波形を見ると最初の打鍵から振動がどんどん小さくなっていく様子がわかります。</a:t>
            </a:r>
            <a:endParaRPr kumimoji="1" lang="en-US" altLang="ja-JP" dirty="0"/>
          </a:p>
          <a:p>
            <a:r>
              <a:rPr kumimoji="1" lang="ja-JP" altLang="en-US"/>
              <a:t>これは振動の分野では「減衰振動」と呼ばれる現象です。</a:t>
            </a:r>
            <a:endParaRPr kumimoji="1" lang="en-US" altLang="ja-JP" dirty="0"/>
          </a:p>
          <a:p>
            <a:endParaRPr kumimoji="1" lang="en-US" altLang="ja-JP" dirty="0"/>
          </a:p>
          <a:p>
            <a:r>
              <a:rPr kumimoji="1" lang="en-US" altLang="ja-JP" dirty="0"/>
              <a:t>Python</a:t>
            </a:r>
            <a:r>
              <a:rPr kumimoji="1" lang="ja-JP" altLang="en-US"/>
              <a:t>は物理シミュレーションをするのも得意なので、ちょっとピアノの簡易モデルを見立ててシミュレーションしてみた結果がこちらです。</a:t>
            </a:r>
            <a:endParaRPr kumimoji="1" lang="en-US" altLang="ja-JP" dirty="0"/>
          </a:p>
          <a:p>
            <a:r>
              <a:rPr kumimoji="1" lang="ja-JP" altLang="en-US"/>
              <a:t>ピアノはキーを押すと、ハンマーが弦を叩くことで音を鳴らしますが、弦に初期的に力をかけてあげるとだんだんと振幅が小さくなっていく減衰振動を再現することができます。このように、音がこの形で視える理由はなんなんだろう、という疑問を考察するのにも</a:t>
            </a:r>
            <a:r>
              <a:rPr kumimoji="1" lang="en-US" altLang="ja-JP" dirty="0"/>
              <a:t>Python</a:t>
            </a:r>
            <a:r>
              <a:rPr kumimoji="1" lang="ja-JP" altLang="en-US"/>
              <a:t>は非常に便利ですね。</a:t>
            </a:r>
            <a:endParaRPr kumimoji="1" lang="en-US" altLang="ja-JP" dirty="0"/>
          </a:p>
          <a:p>
            <a:endParaRPr kumimoji="1" lang="en-US" altLang="ja-JP" dirty="0"/>
          </a:p>
          <a:p>
            <a:r>
              <a:rPr kumimoji="1" lang="en-US" altLang="ja-JP" dirty="0"/>
              <a:t>50s</a:t>
            </a:r>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30</a:t>
            </a:fld>
            <a:endParaRPr kumimoji="1" lang="ja-JP" altLang="en-US"/>
          </a:p>
        </p:txBody>
      </p:sp>
    </p:spTree>
    <p:extLst>
      <p:ext uri="{BB962C8B-B14F-4D97-AF65-F5344CB8AC3E}">
        <p14:creationId xmlns:p14="http://schemas.microsoft.com/office/powerpoint/2010/main" val="4175419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次はまとめです。</a:t>
            </a:r>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31</a:t>
            </a:fld>
            <a:endParaRPr kumimoji="1" lang="ja-JP" altLang="en-US"/>
          </a:p>
        </p:txBody>
      </p:sp>
    </p:spTree>
    <p:extLst>
      <p:ext uri="{BB962C8B-B14F-4D97-AF65-F5344CB8AC3E}">
        <p14:creationId xmlns:p14="http://schemas.microsoft.com/office/powerpoint/2010/main" val="3558571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本日のトークでは、録音やフーリエ変換、スペクトログラムを描画する方法について説明しました。</a:t>
            </a:r>
            <a:endParaRPr kumimoji="1" lang="en-US" altLang="ja-JP" dirty="0"/>
          </a:p>
          <a:p>
            <a:r>
              <a:rPr kumimoji="1" lang="ja-JP" altLang="en-US"/>
              <a:t>また、スペクトログラムの見方について、事例を使いながら説明しました。</a:t>
            </a:r>
            <a:endParaRPr kumimoji="1" lang="en-US" altLang="ja-JP" dirty="0"/>
          </a:p>
          <a:p>
            <a:endParaRPr kumimoji="1" lang="en-US" altLang="ja-JP" dirty="0"/>
          </a:p>
          <a:p>
            <a:r>
              <a:rPr kumimoji="1" lang="ja-JP" altLang="en-US"/>
              <a:t>スペクトログラムは見て楽しむ以外にも非常に役にたつ技術です。</a:t>
            </a:r>
            <a:endParaRPr kumimoji="1" lang="en-US" altLang="ja-JP" dirty="0"/>
          </a:p>
          <a:p>
            <a:r>
              <a:rPr kumimoji="1" lang="ja-JP" altLang="en-US"/>
              <a:t>スペクトログラムは画像データです。そのため、畳み込みニューラルネットワークの学習データに応用することができます。</a:t>
            </a:r>
            <a:endParaRPr kumimoji="1" lang="en-US" altLang="ja-JP" dirty="0"/>
          </a:p>
          <a:p>
            <a:r>
              <a:rPr kumimoji="1" lang="ja-JP" altLang="en-US"/>
              <a:t>音声データのスペクトログラムを学習データとすることで、異常な音を判定するシステムや、音声の分類等ができるアプリケーションを作成することに活用可能です。</a:t>
            </a:r>
            <a:endParaRPr kumimoji="1" lang="en-US" altLang="ja-JP" dirty="0"/>
          </a:p>
          <a:p>
            <a:endParaRPr kumimoji="1" lang="en-US" altLang="ja-JP" dirty="0"/>
          </a:p>
          <a:p>
            <a:r>
              <a:rPr kumimoji="1" lang="ja-JP" altLang="en-US"/>
              <a:t>もちろん音を目でみて楽しむ用途で使っても面白いですが、音声系の機械学習モデルを使ったアプリケーションをつくってみても面白いと思います。</a:t>
            </a:r>
            <a:endParaRPr kumimoji="1" lang="en-US" altLang="ja-JP" dirty="0"/>
          </a:p>
          <a:p>
            <a:r>
              <a:rPr kumimoji="1" lang="ja-JP" altLang="en-US"/>
              <a:t>それでは本日は私のトークをお聞きいただきありがとうございました。以上です。</a:t>
            </a:r>
            <a:endParaRPr kumimoji="1" lang="en-US" altLang="ja-JP" dirty="0"/>
          </a:p>
          <a:p>
            <a:endParaRPr kumimoji="1" lang="en-US" altLang="ja-JP" dirty="0"/>
          </a:p>
          <a:p>
            <a:r>
              <a:rPr kumimoji="1" lang="en-US" altLang="ja-JP" dirty="0"/>
              <a:t>45s</a:t>
            </a:r>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32</a:t>
            </a:fld>
            <a:endParaRPr kumimoji="1" lang="ja-JP" altLang="en-US"/>
          </a:p>
        </p:txBody>
      </p:sp>
    </p:spTree>
    <p:extLst>
      <p:ext uri="{BB962C8B-B14F-4D97-AF65-F5344CB8AC3E}">
        <p14:creationId xmlns:p14="http://schemas.microsoft.com/office/powerpoint/2010/main" val="1089261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続いて、このトークについて簡単に概要を説明します。</a:t>
            </a:r>
            <a:endParaRPr kumimoji="1" lang="en-US" altLang="ja-JP" dirty="0"/>
          </a:p>
          <a:p>
            <a:endParaRPr kumimoji="1" lang="en-US" altLang="ja-JP" dirty="0"/>
          </a:p>
          <a:p>
            <a:r>
              <a:rPr kumimoji="1" lang="ja-JP" altLang="en-US"/>
              <a:t>このトークを聴くことで、</a:t>
            </a:r>
            <a:r>
              <a:rPr kumimoji="1" lang="en-US" altLang="ja-JP" dirty="0"/>
              <a:t>Python</a:t>
            </a:r>
            <a:r>
              <a:rPr kumimoji="1" lang="ja-JP" altLang="en-US"/>
              <a:t>で録音したり信号処理したりする時の基礎知識を持ち帰ることができるように構成してみました。</a:t>
            </a:r>
            <a:endParaRPr kumimoji="1" lang="en-US" altLang="ja-JP" dirty="0"/>
          </a:p>
          <a:p>
            <a:r>
              <a:rPr kumimoji="1" lang="ja-JP" altLang="en-US"/>
              <a:t>是非本トークをきっかけに信号処理プログラミングの世界に入門してみてください。</a:t>
            </a:r>
            <a:endParaRPr kumimoji="1" lang="en-US" altLang="ja-JP" dirty="0"/>
          </a:p>
          <a:p>
            <a:r>
              <a:rPr kumimoji="1" lang="ja-JP" altLang="en-US"/>
              <a:t>トークやスライドの中には全コードを載せていませんが、サンプルコードは</a:t>
            </a:r>
            <a:r>
              <a:rPr kumimoji="1" lang="en-US" altLang="ja-JP" dirty="0" err="1"/>
              <a:t>github</a:t>
            </a:r>
            <a:r>
              <a:rPr kumimoji="1" lang="ja-JP" altLang="en-US"/>
              <a:t>にアップロードしました。</a:t>
            </a:r>
            <a:endParaRPr kumimoji="1" lang="en-US" altLang="ja-JP" dirty="0"/>
          </a:p>
          <a:p>
            <a:r>
              <a:rPr kumimoji="1" lang="ja-JP" altLang="en-US"/>
              <a:t>後でスライドは公式ページにもアップロードされると思います。各ページには関連の</a:t>
            </a:r>
            <a:r>
              <a:rPr kumimoji="1" lang="en-US" altLang="ja-JP" dirty="0"/>
              <a:t>QR</a:t>
            </a:r>
            <a:r>
              <a:rPr kumimoji="1" lang="ja-JP" altLang="en-US"/>
              <a:t>コードを載せているので、興味のある方はこのトークの後にやってみてください。</a:t>
            </a:r>
            <a:endParaRPr kumimoji="1" lang="en-US" altLang="ja-JP" dirty="0"/>
          </a:p>
          <a:p>
            <a:endParaRPr kumimoji="1" lang="en-US" altLang="ja-JP" dirty="0"/>
          </a:p>
          <a:p>
            <a:r>
              <a:rPr kumimoji="1" lang="ja-JP" altLang="en-US"/>
              <a:t>また、このトークでは主に時間の都合で以下のことを話しません。</a:t>
            </a:r>
            <a:endParaRPr kumimoji="1" lang="en-US" altLang="ja-JP" dirty="0"/>
          </a:p>
          <a:p>
            <a:r>
              <a:rPr kumimoji="1" lang="ja-JP" altLang="en-US"/>
              <a:t>一つ目は信号処理の細かい話です。</a:t>
            </a:r>
            <a:endParaRPr kumimoji="1" lang="en-US" altLang="ja-JP" dirty="0"/>
          </a:p>
          <a:p>
            <a:r>
              <a:rPr kumimoji="1" lang="ja-JP" altLang="en-US"/>
              <a:t>このトークで紹介する信号処理だけでも十分実際の分析には使えるものですが、規格に則った厳密な処理をしようとすると結構細かい話がたくさんでてきます。そういった話をする時間はないので、トークもコードもラフなものになっていることをご承知おきください。</a:t>
            </a:r>
            <a:endParaRPr kumimoji="1" lang="en-US" altLang="ja-JP" dirty="0"/>
          </a:p>
          <a:p>
            <a:r>
              <a:rPr kumimoji="1" lang="ja-JP" altLang="en-US"/>
              <a:t>数式やコードの詳細な説明も、時間の都合上ラフな説明になりますので、是非肩の力を抜いて聞いていただければと思います。</a:t>
            </a:r>
            <a:endParaRPr kumimoji="1" lang="en-US" altLang="ja-JP" dirty="0"/>
          </a:p>
          <a:p>
            <a:endParaRPr kumimoji="1" lang="en-US" altLang="ja-JP" dirty="0"/>
          </a:p>
          <a:p>
            <a:r>
              <a:rPr kumimoji="1" lang="ja-JP" altLang="en-US"/>
              <a:t>これらに興味のある方は、</a:t>
            </a:r>
            <a:r>
              <a:rPr kumimoji="1" lang="en-US" altLang="ja-JP" dirty="0"/>
              <a:t>WATLAB</a:t>
            </a:r>
            <a:r>
              <a:rPr kumimoji="1" lang="ja-JP" altLang="en-US"/>
              <a:t>ブログの「信号処理」カテゴリを読むことで参考になるかもしれませんので、是非ブログにアクセスしてみてください。</a:t>
            </a:r>
            <a:endParaRPr kumimoji="1" lang="en-US" altLang="ja-JP" dirty="0"/>
          </a:p>
          <a:p>
            <a:endParaRPr kumimoji="1" lang="en-US" altLang="ja-JP" dirty="0"/>
          </a:p>
          <a:p>
            <a:r>
              <a:rPr kumimoji="1" lang="en-US" altLang="ja-JP" dirty="0"/>
              <a:t>90s</a:t>
            </a:r>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3</a:t>
            </a:fld>
            <a:endParaRPr kumimoji="1" lang="ja-JP" altLang="en-US"/>
          </a:p>
        </p:txBody>
      </p:sp>
    </p:spTree>
    <p:extLst>
      <p:ext uri="{BB962C8B-B14F-4D97-AF65-F5344CB8AC3E}">
        <p14:creationId xmlns:p14="http://schemas.microsoft.com/office/powerpoint/2010/main" val="4292254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a:t>
            </a:r>
            <a:r>
              <a:rPr kumimoji="1" lang="en-US" altLang="ja-JP" dirty="0"/>
              <a:t>Python</a:t>
            </a:r>
            <a:r>
              <a:rPr kumimoji="1" lang="ja-JP" altLang="en-US"/>
              <a:t>で信号処理をするメリットについて説明します。</a:t>
            </a:r>
            <a:endParaRPr kumimoji="1" lang="en-US" altLang="ja-JP" dirty="0"/>
          </a:p>
          <a:p>
            <a:endParaRPr kumimoji="1" lang="en-US" altLang="ja-JP" dirty="0"/>
          </a:p>
          <a:p>
            <a:r>
              <a:rPr kumimoji="1" lang="ja-JP" altLang="en-US"/>
              <a:t>信号処理は、通常専門のソフトを使ってやることが多く、その方が厳密な計算が高速にできるので</a:t>
            </a:r>
            <a:r>
              <a:rPr kumimoji="1" lang="en-US" altLang="ja-JP" dirty="0"/>
              <a:t>Python</a:t>
            </a:r>
            <a:r>
              <a:rPr kumimoji="1" lang="ja-JP" altLang="en-US"/>
              <a:t>でやる意味ってどこにあるんだろう、と感じる人も少なくないのではないかと思います。</a:t>
            </a:r>
            <a:endParaRPr kumimoji="1" lang="en-US" altLang="ja-JP" dirty="0"/>
          </a:p>
          <a:p>
            <a:r>
              <a:rPr kumimoji="1" lang="ja-JP" altLang="en-US"/>
              <a:t>しかし</a:t>
            </a:r>
            <a:r>
              <a:rPr kumimoji="1" lang="en-US" altLang="ja-JP" dirty="0"/>
              <a:t>Python</a:t>
            </a:r>
            <a:r>
              <a:rPr kumimoji="1" lang="ja-JP" altLang="en-US"/>
              <a:t>は豊富なライブラリ群との連携が用意にできるので、信号処理と何かを組み合わせた場合、</a:t>
            </a:r>
            <a:r>
              <a:rPr kumimoji="1" lang="en-US" altLang="ja-JP" dirty="0"/>
              <a:t>Python</a:t>
            </a:r>
            <a:r>
              <a:rPr kumimoji="1" lang="ja-JP" altLang="en-US"/>
              <a:t>を使うメリットがでてきます。</a:t>
            </a:r>
            <a:endParaRPr kumimoji="1" lang="en-US" altLang="ja-JP" dirty="0"/>
          </a:p>
          <a:p>
            <a:endParaRPr kumimoji="1" lang="en-US" altLang="ja-JP" dirty="0"/>
          </a:p>
          <a:p>
            <a:r>
              <a:rPr kumimoji="1" lang="en-US" altLang="ja-JP" dirty="0"/>
              <a:t>30s</a:t>
            </a:r>
            <a:endParaRPr kumimoji="1" lang="ja-JP" altLang="en-US"/>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4</a:t>
            </a:fld>
            <a:endParaRPr kumimoji="1" lang="ja-JP" altLang="en-US"/>
          </a:p>
        </p:txBody>
      </p:sp>
    </p:spTree>
    <p:extLst>
      <p:ext uri="{BB962C8B-B14F-4D97-AF65-F5344CB8AC3E}">
        <p14:creationId xmlns:p14="http://schemas.microsoft.com/office/powerpoint/2010/main" val="1495878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こちらのページは、中心に信号処理を据えて、左側に入力データ、右側に応用処理を配置したイメージ図です。</a:t>
            </a:r>
            <a:endParaRPr kumimoji="1" lang="en-US" altLang="ja-JP" dirty="0"/>
          </a:p>
          <a:p>
            <a:r>
              <a:rPr kumimoji="1" lang="ja-JP" altLang="en-US"/>
              <a:t>まず左側ですが、この世の中は多くの信号で溢れています。</a:t>
            </a:r>
            <a:endParaRPr kumimoji="1" lang="en-US" altLang="ja-JP" dirty="0"/>
          </a:p>
          <a:p>
            <a:r>
              <a:rPr kumimoji="1" lang="ja-JP" altLang="en-US"/>
              <a:t>例えばブログのアクセス数、株価、音声の他に、アナログ信号としてデバイスの加速度や電子機器の電圧といったものもすべて信号です。</a:t>
            </a:r>
            <a:endParaRPr kumimoji="1" lang="en-US" altLang="ja-JP" dirty="0"/>
          </a:p>
          <a:p>
            <a:r>
              <a:rPr kumimoji="1" lang="ja-JP" altLang="en-US"/>
              <a:t>これらの信号はすべて時間に対する大きさという情報を持っています。</a:t>
            </a:r>
            <a:endParaRPr kumimoji="1" lang="en-US" altLang="ja-JP" dirty="0"/>
          </a:p>
          <a:p>
            <a:r>
              <a:rPr kumimoji="1" lang="ja-JP" altLang="en-US"/>
              <a:t>時間と大きさのデータは通常波形データと呼びますが、波形データに変換できるものは信号処理をすることが可能です。</a:t>
            </a:r>
            <a:endParaRPr kumimoji="1" lang="en-US" altLang="ja-JP" dirty="0"/>
          </a:p>
          <a:p>
            <a:endParaRPr kumimoji="1" lang="en-US" altLang="ja-JP" dirty="0"/>
          </a:p>
          <a:p>
            <a:r>
              <a:rPr kumimoji="1" lang="ja-JP" altLang="en-US"/>
              <a:t>と、ここまでなら専門の信号処理ソフトを使うことで非常に効率的に分析ができます。</a:t>
            </a:r>
            <a:endParaRPr kumimoji="1" lang="en-US" altLang="ja-JP" dirty="0"/>
          </a:p>
          <a:p>
            <a:r>
              <a:rPr kumimoji="1" lang="ja-JP" altLang="en-US"/>
              <a:t>自分の所属している会社にも高価な信号処理ソフトはありますが、そういったソフトはなんでもできる反面、使い方が複雑な場合も少なくありません。</a:t>
            </a:r>
            <a:endParaRPr kumimoji="1" lang="en-US" altLang="ja-JP" dirty="0"/>
          </a:p>
          <a:p>
            <a:r>
              <a:rPr kumimoji="1" lang="ja-JP" altLang="en-US"/>
              <a:t>また、分析結果を使ってプラスアルファのことをする時に結構面倒だったりします。</a:t>
            </a:r>
            <a:endParaRPr kumimoji="1" lang="en-US" altLang="ja-JP" dirty="0"/>
          </a:p>
          <a:p>
            <a:endParaRPr kumimoji="1" lang="en-US" altLang="ja-JP" dirty="0"/>
          </a:p>
          <a:p>
            <a:r>
              <a:rPr kumimoji="1" lang="ja-JP" altLang="en-US"/>
              <a:t>そんなとき、</a:t>
            </a:r>
            <a:r>
              <a:rPr kumimoji="1" lang="en-US" altLang="ja-JP" dirty="0"/>
              <a:t>Python</a:t>
            </a:r>
            <a:r>
              <a:rPr kumimoji="1" lang="ja-JP" altLang="en-US"/>
              <a:t>の強みが活きてきます。</a:t>
            </a:r>
            <a:endParaRPr kumimoji="1" lang="en-US" altLang="ja-JP" dirty="0"/>
          </a:p>
          <a:p>
            <a:r>
              <a:rPr kumimoji="1" lang="ja-JP" altLang="en-US"/>
              <a:t>右側には信号処理をした結果の応用例を示しています。</a:t>
            </a:r>
            <a:endParaRPr kumimoji="1" lang="en-US" altLang="ja-JP" dirty="0"/>
          </a:p>
          <a:p>
            <a:r>
              <a:rPr kumimoji="1" lang="en-US" altLang="ja-JP" dirty="0"/>
              <a:t>Python</a:t>
            </a:r>
            <a:r>
              <a:rPr kumimoji="1" lang="ja-JP" altLang="en-US"/>
              <a:t>を使えば可視化以外にも、機械学習モデルを構築して信号の分類を行ったり、</a:t>
            </a:r>
            <a:endParaRPr kumimoji="1" lang="en-US" altLang="ja-JP" dirty="0"/>
          </a:p>
          <a:p>
            <a:r>
              <a:rPr kumimoji="1" lang="ja-JP" altLang="en-US"/>
              <a:t>分析結果から得られた応答曲面を使って最適化計算をしたり、</a:t>
            </a:r>
            <a:r>
              <a:rPr kumimoji="1" lang="en-US" altLang="ja-JP" dirty="0"/>
              <a:t>GUI</a:t>
            </a:r>
            <a:r>
              <a:rPr kumimoji="1" lang="ja-JP" altLang="en-US"/>
              <a:t>アプリ化や配布も簡単にできます。</a:t>
            </a:r>
            <a:endParaRPr kumimoji="1" lang="en-US" altLang="ja-JP" dirty="0"/>
          </a:p>
          <a:p>
            <a:endParaRPr kumimoji="1" lang="en-US" altLang="ja-JP" dirty="0"/>
          </a:p>
          <a:p>
            <a:r>
              <a:rPr kumimoji="1" lang="ja-JP" altLang="en-US"/>
              <a:t>「こんなことができるかな？」と思ったものは大体</a:t>
            </a:r>
            <a:r>
              <a:rPr kumimoji="1" lang="en-US" altLang="ja-JP" dirty="0"/>
              <a:t>Python</a:t>
            </a:r>
            <a:r>
              <a:rPr kumimoji="1" lang="ja-JP" altLang="en-US"/>
              <a:t>でできるというのが、自分が感じていることです。</a:t>
            </a:r>
            <a:endParaRPr kumimoji="1" lang="en-US" altLang="ja-JP" dirty="0"/>
          </a:p>
          <a:p>
            <a:r>
              <a:rPr kumimoji="1" lang="ja-JP" altLang="en-US"/>
              <a:t>これはひとえに</a:t>
            </a:r>
            <a:r>
              <a:rPr kumimoji="1" lang="en-US" altLang="ja-JP" dirty="0"/>
              <a:t>Open Source Software</a:t>
            </a:r>
            <a:r>
              <a:rPr kumimoji="1" lang="ja-JP" altLang="en-US"/>
              <a:t>の開発が活発である結果だと思うので、我々利用者としては大変ありがたいと思っています。</a:t>
            </a:r>
            <a:endParaRPr kumimoji="1" lang="en-US" altLang="ja-JP" dirty="0"/>
          </a:p>
          <a:p>
            <a:endParaRPr kumimoji="1" lang="en-US" altLang="ja-JP" dirty="0"/>
          </a:p>
          <a:p>
            <a:r>
              <a:rPr kumimoji="1" lang="en-US" altLang="ja-JP" dirty="0"/>
              <a:t>120s</a:t>
            </a:r>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5</a:t>
            </a:fld>
            <a:endParaRPr kumimoji="1" lang="ja-JP" altLang="en-US"/>
          </a:p>
        </p:txBody>
      </p:sp>
    </p:spTree>
    <p:extLst>
      <p:ext uri="{BB962C8B-B14F-4D97-AF65-F5344CB8AC3E}">
        <p14:creationId xmlns:p14="http://schemas.microsoft.com/office/powerpoint/2010/main" val="222620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本日はこの図でいうところの、この部分を紹介します。</a:t>
            </a:r>
            <a:endParaRPr kumimoji="1" lang="en-US" altLang="ja-JP" dirty="0"/>
          </a:p>
          <a:p>
            <a:r>
              <a:rPr kumimoji="1" lang="ja-JP" altLang="en-US"/>
              <a:t>音声を録音して波形データに変換し、信号処理をして、結果を可視化するという基本的なことを行います。</a:t>
            </a:r>
            <a:endParaRPr kumimoji="1" lang="en-US" altLang="ja-JP" dirty="0"/>
          </a:p>
          <a:p>
            <a:endParaRPr kumimoji="1" lang="en-US" altLang="ja-JP" dirty="0"/>
          </a:p>
          <a:p>
            <a:r>
              <a:rPr kumimoji="1" lang="en-US" altLang="ja-JP" dirty="0"/>
              <a:t>15s</a:t>
            </a:r>
          </a:p>
          <a:p>
            <a:endParaRPr kumimoji="1" lang="ja-JP" altLang="en-US"/>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6</a:t>
            </a:fld>
            <a:endParaRPr kumimoji="1" lang="ja-JP" altLang="en-US"/>
          </a:p>
        </p:txBody>
      </p:sp>
    </p:spTree>
    <p:extLst>
      <p:ext uri="{BB962C8B-B14F-4D97-AF65-F5344CB8AC3E}">
        <p14:creationId xmlns:p14="http://schemas.microsoft.com/office/powerpoint/2010/main" val="2647274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続いて環境構築です。</a:t>
            </a:r>
            <a:endParaRPr kumimoji="1" lang="en-US" altLang="ja-JP" dirty="0"/>
          </a:p>
          <a:p>
            <a:r>
              <a:rPr kumimoji="1" lang="ja-JP" altLang="en-US"/>
              <a:t>こちらでは初心者におすすめの開発環境を紹介します。</a:t>
            </a:r>
            <a:endParaRPr kumimoji="1" lang="en-US" altLang="ja-JP" dirty="0"/>
          </a:p>
          <a:p>
            <a:endParaRPr kumimoji="1" lang="en-US" altLang="ja-JP" dirty="0"/>
          </a:p>
          <a:p>
            <a:r>
              <a:rPr kumimoji="1" lang="en-US" altLang="ja-JP" dirty="0"/>
              <a:t>10s</a:t>
            </a:r>
            <a:endParaRPr kumimoji="1" lang="ja-JP" altLang="en-US"/>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7</a:t>
            </a:fld>
            <a:endParaRPr kumimoji="1" lang="ja-JP" altLang="en-US"/>
          </a:p>
        </p:txBody>
      </p:sp>
    </p:spTree>
    <p:extLst>
      <p:ext uri="{BB962C8B-B14F-4D97-AF65-F5344CB8AC3E}">
        <p14:creationId xmlns:p14="http://schemas.microsoft.com/office/powerpoint/2010/main" val="1367590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Python</a:t>
            </a:r>
            <a:r>
              <a:rPr kumimoji="1" lang="ja-JP" altLang="en-US"/>
              <a:t>の開発環境については、何をやりたいかによって複数のパターンがあります。</a:t>
            </a:r>
            <a:endParaRPr kumimoji="1" lang="en-US" altLang="ja-JP" dirty="0"/>
          </a:p>
          <a:p>
            <a:r>
              <a:rPr kumimoji="1" lang="ja-JP" altLang="en-US"/>
              <a:t>しかし初心者のうちから複雑な環境にするのはおすすめしません。</a:t>
            </a:r>
            <a:endParaRPr kumimoji="1" lang="en-US" altLang="ja-JP" dirty="0"/>
          </a:p>
          <a:p>
            <a:r>
              <a:rPr kumimoji="1" lang="ja-JP" altLang="en-US"/>
              <a:t>自分のおすすめは</a:t>
            </a:r>
            <a:r>
              <a:rPr kumimoji="1" lang="en-US" altLang="ja-JP" dirty="0"/>
              <a:t>Python</a:t>
            </a:r>
            <a:r>
              <a:rPr kumimoji="1" lang="ja-JP" altLang="en-US"/>
              <a:t>本体を公式からインストールして、プロジェクト毎に</a:t>
            </a:r>
            <a:r>
              <a:rPr kumimoji="1" lang="en-US" altLang="ja-JP" dirty="0"/>
              <a:t>venv</a:t>
            </a:r>
            <a:r>
              <a:rPr kumimoji="1" lang="ja-JP" altLang="en-US"/>
              <a:t>による仮想環境を構築、簡単に使える</a:t>
            </a:r>
            <a:r>
              <a:rPr kumimoji="1" lang="en-US" altLang="ja-JP" dirty="0"/>
              <a:t>JupyterLab</a:t>
            </a:r>
            <a:r>
              <a:rPr kumimoji="1" lang="ja-JP" altLang="en-US"/>
              <a:t>や</a:t>
            </a:r>
            <a:r>
              <a:rPr kumimoji="1" lang="en-US" altLang="ja-JP" dirty="0"/>
              <a:t>VSCode</a:t>
            </a:r>
            <a:r>
              <a:rPr kumimoji="1" lang="ja-JP" altLang="en-US"/>
              <a:t>、</a:t>
            </a:r>
            <a:r>
              <a:rPr kumimoji="1" lang="en-US" altLang="ja-JP" dirty="0"/>
              <a:t>Python</a:t>
            </a:r>
            <a:r>
              <a:rPr kumimoji="1" lang="ja-JP" altLang="en-US"/>
              <a:t>に特化した</a:t>
            </a:r>
            <a:r>
              <a:rPr kumimoji="1" lang="en-US" altLang="ja-JP" dirty="0"/>
              <a:t>PyCharm</a:t>
            </a:r>
            <a:r>
              <a:rPr kumimoji="1" lang="ja-JP" altLang="en-US"/>
              <a:t>あたりをエディタとして選んでおくのが良いと思います。</a:t>
            </a:r>
            <a:endParaRPr kumimoji="1" lang="en-US" altLang="ja-JP" dirty="0"/>
          </a:p>
          <a:p>
            <a:r>
              <a:rPr kumimoji="1" lang="ja-JP" altLang="en-US"/>
              <a:t>ただ、どうやら本日の午後に「開発環境の整え方ライブデモ」というトークがあるようですので、環境構築についての詳細が気になる方はぜひそちらのトークを聞いてみてください。</a:t>
            </a:r>
            <a:endParaRPr kumimoji="1" lang="en-US" altLang="ja-JP" dirty="0"/>
          </a:p>
          <a:p>
            <a:endParaRPr kumimoji="1" lang="en-US" altLang="ja-JP" dirty="0"/>
          </a:p>
          <a:p>
            <a:r>
              <a:rPr kumimoji="1" lang="en-US" altLang="ja-JP" dirty="0"/>
              <a:t>150s</a:t>
            </a:r>
          </a:p>
          <a:p>
            <a:endParaRPr kumimoji="1" lang="en-US" altLang="ja-JP" dirty="0"/>
          </a:p>
        </p:txBody>
      </p:sp>
      <p:sp>
        <p:nvSpPr>
          <p:cNvPr id="4" name="スライド番号プレースホルダー 3"/>
          <p:cNvSpPr>
            <a:spLocks noGrp="1"/>
          </p:cNvSpPr>
          <p:nvPr>
            <p:ph type="sldNum" sz="quarter" idx="5"/>
          </p:nvPr>
        </p:nvSpPr>
        <p:spPr/>
        <p:txBody>
          <a:bodyPr/>
          <a:lstStyle/>
          <a:p>
            <a:fld id="{9195AC0B-0C78-6A48-ADB5-A01AB49F960C}" type="slidenum">
              <a:rPr kumimoji="1" lang="ja-JP" altLang="en-US" smtClean="0"/>
              <a:t>8</a:t>
            </a:fld>
            <a:endParaRPr kumimoji="1" lang="ja-JP" altLang="en-US"/>
          </a:p>
        </p:txBody>
      </p:sp>
    </p:spTree>
    <p:extLst>
      <p:ext uri="{BB962C8B-B14F-4D97-AF65-F5344CB8AC3E}">
        <p14:creationId xmlns:p14="http://schemas.microsoft.com/office/powerpoint/2010/main" val="3522362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0D9188-6CAD-ADE4-1E15-C41DF546DE7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A250AE7-C1DA-9FE8-3173-3DD00807E7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2573B0E-D96F-68CE-636F-1A0CA85F6D7C}"/>
              </a:ext>
            </a:extLst>
          </p:cNvPr>
          <p:cNvSpPr>
            <a:spLocks noGrp="1"/>
          </p:cNvSpPr>
          <p:nvPr>
            <p:ph type="dt" sz="half" idx="10"/>
          </p:nvPr>
        </p:nvSpPr>
        <p:spPr/>
        <p:txBody>
          <a:bodyPr/>
          <a:lstStyle/>
          <a:p>
            <a:fld id="{08D2175C-7525-704C-AA3F-A3CD5431D908}" type="datetime1">
              <a:rPr kumimoji="1" lang="ja-JP" altLang="en-US" smtClean="0"/>
              <a:t>2025/9/26</a:t>
            </a:fld>
            <a:endParaRPr kumimoji="1" lang="ja-JP" altLang="en-US"/>
          </a:p>
        </p:txBody>
      </p:sp>
      <p:sp>
        <p:nvSpPr>
          <p:cNvPr id="5" name="フッター プレースホルダー 4">
            <a:extLst>
              <a:ext uri="{FF2B5EF4-FFF2-40B4-BE49-F238E27FC236}">
                <a16:creationId xmlns:a16="http://schemas.microsoft.com/office/drawing/2014/main" id="{71C4AF38-8DBA-F47C-3E84-80826BF2C6D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D3C7908-3F29-7954-4808-92CDA19ABAB3}"/>
              </a:ext>
            </a:extLst>
          </p:cNvPr>
          <p:cNvSpPr>
            <a:spLocks noGrp="1"/>
          </p:cNvSpPr>
          <p:nvPr>
            <p:ph type="sldNum" sz="quarter" idx="12"/>
          </p:nvPr>
        </p:nvSpPr>
        <p:spPr/>
        <p:txBody>
          <a:bodyPr/>
          <a:lstStyle/>
          <a:p>
            <a:fld id="{688AC3F1-FB39-6B45-8ED4-A511864D1977}"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79E5169E-4B36-5148-84FE-AB8507A4B2E0}"/>
              </a:ext>
            </a:extLst>
          </p:cNvPr>
          <p:cNvSpPr/>
          <p:nvPr userDrawn="1"/>
        </p:nvSpPr>
        <p:spPr>
          <a:xfrm>
            <a:off x="10531736" y="-1"/>
            <a:ext cx="1660264" cy="8599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89794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06ACB6-BCC8-F632-0F94-B2C2DAD29CE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6E224BD-8B3A-DC55-4105-B408E871F37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3E406EA-0680-31D7-6C30-EE0784026C00}"/>
              </a:ext>
            </a:extLst>
          </p:cNvPr>
          <p:cNvSpPr>
            <a:spLocks noGrp="1"/>
          </p:cNvSpPr>
          <p:nvPr>
            <p:ph type="dt" sz="half" idx="10"/>
          </p:nvPr>
        </p:nvSpPr>
        <p:spPr/>
        <p:txBody>
          <a:bodyPr/>
          <a:lstStyle/>
          <a:p>
            <a:fld id="{E8FDC187-1214-1442-957D-607F897EBE25}" type="datetime1">
              <a:rPr kumimoji="1" lang="ja-JP" altLang="en-US" smtClean="0"/>
              <a:t>2025/9/26</a:t>
            </a:fld>
            <a:endParaRPr kumimoji="1" lang="ja-JP" altLang="en-US"/>
          </a:p>
        </p:txBody>
      </p:sp>
      <p:sp>
        <p:nvSpPr>
          <p:cNvPr id="5" name="フッター プレースホルダー 4">
            <a:extLst>
              <a:ext uri="{FF2B5EF4-FFF2-40B4-BE49-F238E27FC236}">
                <a16:creationId xmlns:a16="http://schemas.microsoft.com/office/drawing/2014/main" id="{7FF349F8-BCB4-1534-5EB9-67B0113E923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4439E1D-CFDB-B9F4-B549-9C2FD6169C66}"/>
              </a:ext>
            </a:extLst>
          </p:cNvPr>
          <p:cNvSpPr>
            <a:spLocks noGrp="1"/>
          </p:cNvSpPr>
          <p:nvPr>
            <p:ph type="sldNum" sz="quarter" idx="12"/>
          </p:nvPr>
        </p:nvSpPr>
        <p:spPr/>
        <p:txBody>
          <a:bodyPr/>
          <a:lstStyle/>
          <a:p>
            <a:fld id="{688AC3F1-FB39-6B45-8ED4-A511864D1977}" type="slidenum">
              <a:rPr kumimoji="1" lang="ja-JP" altLang="en-US" smtClean="0"/>
              <a:t>‹#›</a:t>
            </a:fld>
            <a:endParaRPr kumimoji="1" lang="ja-JP" altLang="en-US"/>
          </a:p>
        </p:txBody>
      </p:sp>
    </p:spTree>
    <p:extLst>
      <p:ext uri="{BB962C8B-B14F-4D97-AF65-F5344CB8AC3E}">
        <p14:creationId xmlns:p14="http://schemas.microsoft.com/office/powerpoint/2010/main" val="44676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2E3D14-EB8B-010A-D0FF-9C26A0769EB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7538AD6-6962-826D-777E-3474B3098F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322CA07-295F-1E05-5A7D-06AF3F4BBB0D}"/>
              </a:ext>
            </a:extLst>
          </p:cNvPr>
          <p:cNvSpPr>
            <a:spLocks noGrp="1"/>
          </p:cNvSpPr>
          <p:nvPr>
            <p:ph type="dt" sz="half" idx="10"/>
          </p:nvPr>
        </p:nvSpPr>
        <p:spPr/>
        <p:txBody>
          <a:bodyPr/>
          <a:lstStyle/>
          <a:p>
            <a:fld id="{09476EB3-E71E-F54F-99EB-3F9BC4FED00A}" type="datetime1">
              <a:rPr kumimoji="1" lang="ja-JP" altLang="en-US" smtClean="0"/>
              <a:t>2025/9/26</a:t>
            </a:fld>
            <a:endParaRPr kumimoji="1" lang="ja-JP" altLang="en-US"/>
          </a:p>
        </p:txBody>
      </p:sp>
      <p:sp>
        <p:nvSpPr>
          <p:cNvPr id="5" name="フッター プレースホルダー 4">
            <a:extLst>
              <a:ext uri="{FF2B5EF4-FFF2-40B4-BE49-F238E27FC236}">
                <a16:creationId xmlns:a16="http://schemas.microsoft.com/office/drawing/2014/main" id="{2A2A1528-550A-5942-E609-F4C0E9E54B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5DDDA2A-903F-818B-416B-8619071E63C8}"/>
              </a:ext>
            </a:extLst>
          </p:cNvPr>
          <p:cNvSpPr>
            <a:spLocks noGrp="1"/>
          </p:cNvSpPr>
          <p:nvPr>
            <p:ph type="sldNum" sz="quarter" idx="12"/>
          </p:nvPr>
        </p:nvSpPr>
        <p:spPr/>
        <p:txBody>
          <a:bodyPr/>
          <a:lstStyle/>
          <a:p>
            <a:fld id="{688AC3F1-FB39-6B45-8ED4-A511864D1977}" type="slidenum">
              <a:rPr kumimoji="1" lang="ja-JP" altLang="en-US" smtClean="0"/>
              <a:t>‹#›</a:t>
            </a:fld>
            <a:endParaRPr kumimoji="1" lang="ja-JP" altLang="en-US"/>
          </a:p>
        </p:txBody>
      </p:sp>
    </p:spTree>
    <p:extLst>
      <p:ext uri="{BB962C8B-B14F-4D97-AF65-F5344CB8AC3E}">
        <p14:creationId xmlns:p14="http://schemas.microsoft.com/office/powerpoint/2010/main" val="4188375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8C0DD7-56DA-EEE5-B87C-86834E35EF4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7C60DA-9907-7FA3-677B-CE92E71F625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31AD479-4AB6-2741-EC0E-9ABE679D7E6A}"/>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26AC1DC-9CEC-9514-3D49-54CE6B37A852}"/>
              </a:ext>
            </a:extLst>
          </p:cNvPr>
          <p:cNvSpPr>
            <a:spLocks noGrp="1"/>
          </p:cNvSpPr>
          <p:nvPr>
            <p:ph type="dt" sz="half" idx="10"/>
          </p:nvPr>
        </p:nvSpPr>
        <p:spPr/>
        <p:txBody>
          <a:bodyPr/>
          <a:lstStyle/>
          <a:p>
            <a:fld id="{961B1AA6-4070-9040-82AB-1C7D1083E886}" type="datetime1">
              <a:rPr kumimoji="1" lang="ja-JP" altLang="en-US" smtClean="0"/>
              <a:t>2025/9/26</a:t>
            </a:fld>
            <a:endParaRPr kumimoji="1" lang="ja-JP" altLang="en-US"/>
          </a:p>
        </p:txBody>
      </p:sp>
      <p:sp>
        <p:nvSpPr>
          <p:cNvPr id="6" name="フッター プレースホルダー 5">
            <a:extLst>
              <a:ext uri="{FF2B5EF4-FFF2-40B4-BE49-F238E27FC236}">
                <a16:creationId xmlns:a16="http://schemas.microsoft.com/office/drawing/2014/main" id="{1390FD15-BC71-E865-964B-8D1F37A424E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A4FFE78-CE9F-DA3E-9417-2F9D2AA25D6B}"/>
              </a:ext>
            </a:extLst>
          </p:cNvPr>
          <p:cNvSpPr>
            <a:spLocks noGrp="1"/>
          </p:cNvSpPr>
          <p:nvPr>
            <p:ph type="sldNum" sz="quarter" idx="12"/>
          </p:nvPr>
        </p:nvSpPr>
        <p:spPr/>
        <p:txBody>
          <a:bodyPr/>
          <a:lstStyle/>
          <a:p>
            <a:fld id="{688AC3F1-FB39-6B45-8ED4-A511864D1977}" type="slidenum">
              <a:rPr kumimoji="1" lang="ja-JP" altLang="en-US" smtClean="0"/>
              <a:t>‹#›</a:t>
            </a:fld>
            <a:endParaRPr kumimoji="1" lang="ja-JP" altLang="en-US"/>
          </a:p>
        </p:txBody>
      </p:sp>
    </p:spTree>
    <p:extLst>
      <p:ext uri="{BB962C8B-B14F-4D97-AF65-F5344CB8AC3E}">
        <p14:creationId xmlns:p14="http://schemas.microsoft.com/office/powerpoint/2010/main" val="2319489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8EF3F4-112C-9D35-FF47-B131DC01957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53F84FD-B801-495C-65E2-8A67813D40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0305ED8-4C95-3518-176F-386A0028336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7062024-D60A-B7C8-A58D-8D0A19E916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E7168F8-BCE9-6CC4-16C5-E40E078CA6C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AE92571-0259-D932-B8BD-93C9ECA58068}"/>
              </a:ext>
            </a:extLst>
          </p:cNvPr>
          <p:cNvSpPr>
            <a:spLocks noGrp="1"/>
          </p:cNvSpPr>
          <p:nvPr>
            <p:ph type="dt" sz="half" idx="10"/>
          </p:nvPr>
        </p:nvSpPr>
        <p:spPr/>
        <p:txBody>
          <a:bodyPr/>
          <a:lstStyle/>
          <a:p>
            <a:fld id="{91CC252A-F3BC-0D4E-91CA-BCB8486C4D91}" type="datetime1">
              <a:rPr kumimoji="1" lang="ja-JP" altLang="en-US" smtClean="0"/>
              <a:t>2025/9/26</a:t>
            </a:fld>
            <a:endParaRPr kumimoji="1" lang="ja-JP" altLang="en-US"/>
          </a:p>
        </p:txBody>
      </p:sp>
      <p:sp>
        <p:nvSpPr>
          <p:cNvPr id="8" name="フッター プレースホルダー 7">
            <a:extLst>
              <a:ext uri="{FF2B5EF4-FFF2-40B4-BE49-F238E27FC236}">
                <a16:creationId xmlns:a16="http://schemas.microsoft.com/office/drawing/2014/main" id="{C548DCA6-07EC-C5E0-75FB-20A90899798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00D5C69-3332-FD38-436E-A81355CF5AB0}"/>
              </a:ext>
            </a:extLst>
          </p:cNvPr>
          <p:cNvSpPr>
            <a:spLocks noGrp="1"/>
          </p:cNvSpPr>
          <p:nvPr>
            <p:ph type="sldNum" sz="quarter" idx="12"/>
          </p:nvPr>
        </p:nvSpPr>
        <p:spPr/>
        <p:txBody>
          <a:bodyPr/>
          <a:lstStyle/>
          <a:p>
            <a:fld id="{688AC3F1-FB39-6B45-8ED4-A511864D1977}" type="slidenum">
              <a:rPr kumimoji="1" lang="ja-JP" altLang="en-US" smtClean="0"/>
              <a:t>‹#›</a:t>
            </a:fld>
            <a:endParaRPr kumimoji="1" lang="ja-JP" altLang="en-US"/>
          </a:p>
        </p:txBody>
      </p:sp>
    </p:spTree>
    <p:extLst>
      <p:ext uri="{BB962C8B-B14F-4D97-AF65-F5344CB8AC3E}">
        <p14:creationId xmlns:p14="http://schemas.microsoft.com/office/powerpoint/2010/main" val="1233194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1EB668-C874-2F91-8CFA-3AC18B63268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13DCB5C-123B-FB7F-CFBF-DC118C08A611}"/>
              </a:ext>
            </a:extLst>
          </p:cNvPr>
          <p:cNvSpPr>
            <a:spLocks noGrp="1"/>
          </p:cNvSpPr>
          <p:nvPr>
            <p:ph type="dt" sz="half" idx="10"/>
          </p:nvPr>
        </p:nvSpPr>
        <p:spPr/>
        <p:txBody>
          <a:bodyPr/>
          <a:lstStyle/>
          <a:p>
            <a:fld id="{8D14E937-7E76-7549-8576-81B2EB9D31A9}" type="datetime1">
              <a:rPr kumimoji="1" lang="ja-JP" altLang="en-US" smtClean="0"/>
              <a:t>2025/9/26</a:t>
            </a:fld>
            <a:endParaRPr kumimoji="1" lang="ja-JP" altLang="en-US"/>
          </a:p>
        </p:txBody>
      </p:sp>
      <p:sp>
        <p:nvSpPr>
          <p:cNvPr id="4" name="フッター プレースホルダー 3">
            <a:extLst>
              <a:ext uri="{FF2B5EF4-FFF2-40B4-BE49-F238E27FC236}">
                <a16:creationId xmlns:a16="http://schemas.microsoft.com/office/drawing/2014/main" id="{77708A41-B8AC-CF3A-181B-897E2148B75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B1A08F0-84B1-EB90-6A99-B3FC757D3832}"/>
              </a:ext>
            </a:extLst>
          </p:cNvPr>
          <p:cNvSpPr>
            <a:spLocks noGrp="1"/>
          </p:cNvSpPr>
          <p:nvPr>
            <p:ph type="sldNum" sz="quarter" idx="12"/>
          </p:nvPr>
        </p:nvSpPr>
        <p:spPr/>
        <p:txBody>
          <a:bodyPr/>
          <a:lstStyle/>
          <a:p>
            <a:fld id="{688AC3F1-FB39-6B45-8ED4-A511864D1977}" type="slidenum">
              <a:rPr kumimoji="1" lang="ja-JP" altLang="en-US" smtClean="0"/>
              <a:t>‹#›</a:t>
            </a:fld>
            <a:endParaRPr kumimoji="1" lang="ja-JP" altLang="en-US"/>
          </a:p>
        </p:txBody>
      </p:sp>
    </p:spTree>
    <p:extLst>
      <p:ext uri="{BB962C8B-B14F-4D97-AF65-F5344CB8AC3E}">
        <p14:creationId xmlns:p14="http://schemas.microsoft.com/office/powerpoint/2010/main" val="1056059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36C0871-747D-4DCD-0DCA-A794A27EECD9}"/>
              </a:ext>
            </a:extLst>
          </p:cNvPr>
          <p:cNvSpPr>
            <a:spLocks noGrp="1"/>
          </p:cNvSpPr>
          <p:nvPr>
            <p:ph type="dt" sz="half" idx="10"/>
          </p:nvPr>
        </p:nvSpPr>
        <p:spPr/>
        <p:txBody>
          <a:bodyPr/>
          <a:lstStyle/>
          <a:p>
            <a:fld id="{1B353839-C8C5-BF46-A49A-E86E738836E6}" type="datetime1">
              <a:rPr kumimoji="1" lang="ja-JP" altLang="en-US" smtClean="0"/>
              <a:t>2025/9/26</a:t>
            </a:fld>
            <a:endParaRPr kumimoji="1" lang="ja-JP" altLang="en-US"/>
          </a:p>
        </p:txBody>
      </p:sp>
      <p:sp>
        <p:nvSpPr>
          <p:cNvPr id="3" name="フッター プレースホルダー 2">
            <a:extLst>
              <a:ext uri="{FF2B5EF4-FFF2-40B4-BE49-F238E27FC236}">
                <a16:creationId xmlns:a16="http://schemas.microsoft.com/office/drawing/2014/main" id="{74437190-629C-F9AA-9B4E-0A0CD0D3FAC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DF313DC-A06F-DB5A-19A7-7C824A0E6A50}"/>
              </a:ext>
            </a:extLst>
          </p:cNvPr>
          <p:cNvSpPr>
            <a:spLocks noGrp="1"/>
          </p:cNvSpPr>
          <p:nvPr>
            <p:ph type="sldNum" sz="quarter" idx="12"/>
          </p:nvPr>
        </p:nvSpPr>
        <p:spPr/>
        <p:txBody>
          <a:bodyPr/>
          <a:lstStyle/>
          <a:p>
            <a:fld id="{688AC3F1-FB39-6B45-8ED4-A511864D1977}" type="slidenum">
              <a:rPr kumimoji="1" lang="ja-JP" altLang="en-US" smtClean="0"/>
              <a:t>‹#›</a:t>
            </a:fld>
            <a:endParaRPr kumimoji="1" lang="ja-JP" altLang="en-US"/>
          </a:p>
        </p:txBody>
      </p:sp>
      <p:grpSp>
        <p:nvGrpSpPr>
          <p:cNvPr id="34" name="グループ化 33">
            <a:extLst>
              <a:ext uri="{FF2B5EF4-FFF2-40B4-BE49-F238E27FC236}">
                <a16:creationId xmlns:a16="http://schemas.microsoft.com/office/drawing/2014/main" id="{CF954716-EC30-AD58-3088-6039F8036DAF}"/>
              </a:ext>
            </a:extLst>
          </p:cNvPr>
          <p:cNvGrpSpPr/>
          <p:nvPr userDrawn="1"/>
        </p:nvGrpSpPr>
        <p:grpSpPr>
          <a:xfrm>
            <a:off x="-25210" y="390890"/>
            <a:ext cx="11140051" cy="194879"/>
            <a:chOff x="-1672914" y="370603"/>
            <a:chExt cx="11140051" cy="194879"/>
          </a:xfrm>
        </p:grpSpPr>
        <p:sp>
          <p:nvSpPr>
            <p:cNvPr id="28" name="フリーフォーム 27">
              <a:extLst>
                <a:ext uri="{FF2B5EF4-FFF2-40B4-BE49-F238E27FC236}">
                  <a16:creationId xmlns:a16="http://schemas.microsoft.com/office/drawing/2014/main" id="{396E240C-E90C-8DCF-C504-EA5A82417FD7}"/>
                </a:ext>
              </a:extLst>
            </p:cNvPr>
            <p:cNvSpPr/>
            <p:nvPr userDrawn="1"/>
          </p:nvSpPr>
          <p:spPr>
            <a:xfrm flipV="1">
              <a:off x="-1672914" y="449627"/>
              <a:ext cx="10806281" cy="45719"/>
            </a:xfrm>
            <a:custGeom>
              <a:avLst/>
              <a:gdLst>
                <a:gd name="connsiteX0" fmla="*/ 0 w 9537404"/>
                <a:gd name="connsiteY0" fmla="*/ 16 h 212714"/>
                <a:gd name="connsiteX1" fmla="*/ 552893 w 9537404"/>
                <a:gd name="connsiteY1" fmla="*/ 212667 h 212714"/>
                <a:gd name="connsiteX2" fmla="*/ 1116418 w 9537404"/>
                <a:gd name="connsiteY2" fmla="*/ 21281 h 212714"/>
                <a:gd name="connsiteX3" fmla="*/ 1711842 w 9537404"/>
                <a:gd name="connsiteY3" fmla="*/ 212667 h 212714"/>
                <a:gd name="connsiteX4" fmla="*/ 2243469 w 9537404"/>
                <a:gd name="connsiteY4" fmla="*/ 10648 h 212714"/>
                <a:gd name="connsiteX5" fmla="*/ 2785730 w 9537404"/>
                <a:gd name="connsiteY5" fmla="*/ 202034 h 212714"/>
                <a:gd name="connsiteX6" fmla="*/ 3359888 w 9537404"/>
                <a:gd name="connsiteY6" fmla="*/ 21281 h 212714"/>
                <a:gd name="connsiteX7" fmla="*/ 3934046 w 9537404"/>
                <a:gd name="connsiteY7" fmla="*/ 202034 h 212714"/>
                <a:gd name="connsiteX8" fmla="*/ 4486939 w 9537404"/>
                <a:gd name="connsiteY8" fmla="*/ 21281 h 212714"/>
                <a:gd name="connsiteX9" fmla="*/ 5050465 w 9537404"/>
                <a:gd name="connsiteY9" fmla="*/ 191402 h 212714"/>
                <a:gd name="connsiteX10" fmla="*/ 5603358 w 9537404"/>
                <a:gd name="connsiteY10" fmla="*/ 10648 h 212714"/>
                <a:gd name="connsiteX11" fmla="*/ 6177516 w 9537404"/>
                <a:gd name="connsiteY11" fmla="*/ 202034 h 212714"/>
                <a:gd name="connsiteX12" fmla="*/ 6741042 w 9537404"/>
                <a:gd name="connsiteY12" fmla="*/ 10648 h 212714"/>
                <a:gd name="connsiteX13" fmla="*/ 7272669 w 9537404"/>
                <a:gd name="connsiteY13" fmla="*/ 191402 h 212714"/>
                <a:gd name="connsiteX14" fmla="*/ 7857460 w 9537404"/>
                <a:gd name="connsiteY14" fmla="*/ 16 h 212714"/>
                <a:gd name="connsiteX15" fmla="*/ 8389088 w 9537404"/>
                <a:gd name="connsiteY15" fmla="*/ 191402 h 212714"/>
                <a:gd name="connsiteX16" fmla="*/ 8973879 w 9537404"/>
                <a:gd name="connsiteY16" fmla="*/ 16 h 212714"/>
                <a:gd name="connsiteX17" fmla="*/ 9537404 w 9537404"/>
                <a:gd name="connsiteY17" fmla="*/ 180769 h 2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37404" h="212714">
                  <a:moveTo>
                    <a:pt x="0" y="16"/>
                  </a:moveTo>
                  <a:cubicBezTo>
                    <a:pt x="183411" y="104569"/>
                    <a:pt x="366823" y="209123"/>
                    <a:pt x="552893" y="212667"/>
                  </a:cubicBezTo>
                  <a:cubicBezTo>
                    <a:pt x="738963" y="216211"/>
                    <a:pt x="923260" y="21281"/>
                    <a:pt x="1116418" y="21281"/>
                  </a:cubicBezTo>
                  <a:cubicBezTo>
                    <a:pt x="1309576" y="21281"/>
                    <a:pt x="1524000" y="214439"/>
                    <a:pt x="1711842" y="212667"/>
                  </a:cubicBezTo>
                  <a:cubicBezTo>
                    <a:pt x="1899684" y="210895"/>
                    <a:pt x="2064488" y="12420"/>
                    <a:pt x="2243469" y="10648"/>
                  </a:cubicBezTo>
                  <a:cubicBezTo>
                    <a:pt x="2422450" y="8876"/>
                    <a:pt x="2599660" y="200262"/>
                    <a:pt x="2785730" y="202034"/>
                  </a:cubicBezTo>
                  <a:cubicBezTo>
                    <a:pt x="2971800" y="203806"/>
                    <a:pt x="3168502" y="21281"/>
                    <a:pt x="3359888" y="21281"/>
                  </a:cubicBezTo>
                  <a:cubicBezTo>
                    <a:pt x="3551274" y="21281"/>
                    <a:pt x="3746204" y="202034"/>
                    <a:pt x="3934046" y="202034"/>
                  </a:cubicBezTo>
                  <a:cubicBezTo>
                    <a:pt x="4121888" y="202034"/>
                    <a:pt x="4300869" y="23053"/>
                    <a:pt x="4486939" y="21281"/>
                  </a:cubicBezTo>
                  <a:cubicBezTo>
                    <a:pt x="4673009" y="19509"/>
                    <a:pt x="4864395" y="193174"/>
                    <a:pt x="5050465" y="191402"/>
                  </a:cubicBezTo>
                  <a:cubicBezTo>
                    <a:pt x="5236535" y="189630"/>
                    <a:pt x="5415516" y="8876"/>
                    <a:pt x="5603358" y="10648"/>
                  </a:cubicBezTo>
                  <a:cubicBezTo>
                    <a:pt x="5791200" y="12420"/>
                    <a:pt x="5987902" y="202034"/>
                    <a:pt x="6177516" y="202034"/>
                  </a:cubicBezTo>
                  <a:cubicBezTo>
                    <a:pt x="6367130" y="202034"/>
                    <a:pt x="6558517" y="12420"/>
                    <a:pt x="6741042" y="10648"/>
                  </a:cubicBezTo>
                  <a:cubicBezTo>
                    <a:pt x="6923567" y="8876"/>
                    <a:pt x="7086599" y="193174"/>
                    <a:pt x="7272669" y="191402"/>
                  </a:cubicBezTo>
                  <a:cubicBezTo>
                    <a:pt x="7458739" y="189630"/>
                    <a:pt x="7671390" y="16"/>
                    <a:pt x="7857460" y="16"/>
                  </a:cubicBezTo>
                  <a:cubicBezTo>
                    <a:pt x="8043530" y="16"/>
                    <a:pt x="8203018" y="191402"/>
                    <a:pt x="8389088" y="191402"/>
                  </a:cubicBezTo>
                  <a:cubicBezTo>
                    <a:pt x="8575158" y="191402"/>
                    <a:pt x="8782493" y="1788"/>
                    <a:pt x="8973879" y="16"/>
                  </a:cubicBezTo>
                  <a:cubicBezTo>
                    <a:pt x="9165265" y="-1756"/>
                    <a:pt x="9434623" y="143555"/>
                    <a:pt x="9537404" y="180769"/>
                  </a:cubicBezTo>
                </a:path>
              </a:pathLst>
            </a:custGeom>
            <a:noFill/>
            <a:ln w="44450">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E959BA35-810E-D47F-FE83-63F4E51F2128}"/>
                </a:ext>
              </a:extLst>
            </p:cNvPr>
            <p:cNvGrpSpPr/>
            <p:nvPr userDrawn="1"/>
          </p:nvGrpSpPr>
          <p:grpSpPr>
            <a:xfrm rot="21381348">
              <a:off x="9049529" y="370603"/>
              <a:ext cx="417608" cy="194879"/>
              <a:chOff x="2296633" y="1196163"/>
              <a:chExt cx="909082" cy="457200"/>
            </a:xfrm>
          </p:grpSpPr>
          <p:sp>
            <p:nvSpPr>
              <p:cNvPr id="29" name="円/楕円 28">
                <a:extLst>
                  <a:ext uri="{FF2B5EF4-FFF2-40B4-BE49-F238E27FC236}">
                    <a16:creationId xmlns:a16="http://schemas.microsoft.com/office/drawing/2014/main" id="{6EAA73CE-F6DD-4FD5-2442-D455D48E55F3}"/>
                  </a:ext>
                </a:extLst>
              </p:cNvPr>
              <p:cNvSpPr/>
              <p:nvPr userDrawn="1"/>
            </p:nvSpPr>
            <p:spPr>
              <a:xfrm>
                <a:off x="2296633" y="1222744"/>
                <a:ext cx="542260" cy="361507"/>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三角形 29">
                <a:extLst>
                  <a:ext uri="{FF2B5EF4-FFF2-40B4-BE49-F238E27FC236}">
                    <a16:creationId xmlns:a16="http://schemas.microsoft.com/office/drawing/2014/main" id="{62B3592E-0145-F74A-6563-7225F0B4212D}"/>
                  </a:ext>
                </a:extLst>
              </p:cNvPr>
              <p:cNvSpPr/>
              <p:nvPr userDrawn="1"/>
            </p:nvSpPr>
            <p:spPr>
              <a:xfrm rot="16200000">
                <a:off x="2636873" y="1084521"/>
                <a:ext cx="457200" cy="680484"/>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8B47C98-5174-A48D-9E39-49E2F66C6E5D}"/>
                  </a:ext>
                </a:extLst>
              </p:cNvPr>
              <p:cNvSpPr/>
              <p:nvPr userDrawn="1"/>
            </p:nvSpPr>
            <p:spPr>
              <a:xfrm>
                <a:off x="2419737" y="1282262"/>
                <a:ext cx="85060" cy="9569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8" name="グループ化 47">
            <a:extLst>
              <a:ext uri="{FF2B5EF4-FFF2-40B4-BE49-F238E27FC236}">
                <a16:creationId xmlns:a16="http://schemas.microsoft.com/office/drawing/2014/main" id="{439211DA-C92E-E7F9-2063-4AD38B5B9A5A}"/>
              </a:ext>
            </a:extLst>
          </p:cNvPr>
          <p:cNvGrpSpPr/>
          <p:nvPr userDrawn="1"/>
        </p:nvGrpSpPr>
        <p:grpSpPr>
          <a:xfrm>
            <a:off x="1051948" y="6442817"/>
            <a:ext cx="11140052" cy="194879"/>
            <a:chOff x="838199" y="5677983"/>
            <a:chExt cx="11140052" cy="194879"/>
          </a:xfrm>
        </p:grpSpPr>
        <p:sp>
          <p:nvSpPr>
            <p:cNvPr id="43" name="フリーフォーム 42">
              <a:extLst>
                <a:ext uri="{FF2B5EF4-FFF2-40B4-BE49-F238E27FC236}">
                  <a16:creationId xmlns:a16="http://schemas.microsoft.com/office/drawing/2014/main" id="{46CA730F-66F2-CDC1-6A0C-E69607C11B80}"/>
                </a:ext>
              </a:extLst>
            </p:cNvPr>
            <p:cNvSpPr/>
            <p:nvPr userDrawn="1"/>
          </p:nvSpPr>
          <p:spPr>
            <a:xfrm rot="10800000" flipV="1">
              <a:off x="1171970" y="5723130"/>
              <a:ext cx="10806281" cy="45719"/>
            </a:xfrm>
            <a:custGeom>
              <a:avLst/>
              <a:gdLst>
                <a:gd name="connsiteX0" fmla="*/ 0 w 9537404"/>
                <a:gd name="connsiteY0" fmla="*/ 16 h 212714"/>
                <a:gd name="connsiteX1" fmla="*/ 552893 w 9537404"/>
                <a:gd name="connsiteY1" fmla="*/ 212667 h 212714"/>
                <a:gd name="connsiteX2" fmla="*/ 1116418 w 9537404"/>
                <a:gd name="connsiteY2" fmla="*/ 21281 h 212714"/>
                <a:gd name="connsiteX3" fmla="*/ 1711842 w 9537404"/>
                <a:gd name="connsiteY3" fmla="*/ 212667 h 212714"/>
                <a:gd name="connsiteX4" fmla="*/ 2243469 w 9537404"/>
                <a:gd name="connsiteY4" fmla="*/ 10648 h 212714"/>
                <a:gd name="connsiteX5" fmla="*/ 2785730 w 9537404"/>
                <a:gd name="connsiteY5" fmla="*/ 202034 h 212714"/>
                <a:gd name="connsiteX6" fmla="*/ 3359888 w 9537404"/>
                <a:gd name="connsiteY6" fmla="*/ 21281 h 212714"/>
                <a:gd name="connsiteX7" fmla="*/ 3934046 w 9537404"/>
                <a:gd name="connsiteY7" fmla="*/ 202034 h 212714"/>
                <a:gd name="connsiteX8" fmla="*/ 4486939 w 9537404"/>
                <a:gd name="connsiteY8" fmla="*/ 21281 h 212714"/>
                <a:gd name="connsiteX9" fmla="*/ 5050465 w 9537404"/>
                <a:gd name="connsiteY9" fmla="*/ 191402 h 212714"/>
                <a:gd name="connsiteX10" fmla="*/ 5603358 w 9537404"/>
                <a:gd name="connsiteY10" fmla="*/ 10648 h 212714"/>
                <a:gd name="connsiteX11" fmla="*/ 6177516 w 9537404"/>
                <a:gd name="connsiteY11" fmla="*/ 202034 h 212714"/>
                <a:gd name="connsiteX12" fmla="*/ 6741042 w 9537404"/>
                <a:gd name="connsiteY12" fmla="*/ 10648 h 212714"/>
                <a:gd name="connsiteX13" fmla="*/ 7272669 w 9537404"/>
                <a:gd name="connsiteY13" fmla="*/ 191402 h 212714"/>
                <a:gd name="connsiteX14" fmla="*/ 7857460 w 9537404"/>
                <a:gd name="connsiteY14" fmla="*/ 16 h 212714"/>
                <a:gd name="connsiteX15" fmla="*/ 8389088 w 9537404"/>
                <a:gd name="connsiteY15" fmla="*/ 191402 h 212714"/>
                <a:gd name="connsiteX16" fmla="*/ 8973879 w 9537404"/>
                <a:gd name="connsiteY16" fmla="*/ 16 h 212714"/>
                <a:gd name="connsiteX17" fmla="*/ 9537404 w 9537404"/>
                <a:gd name="connsiteY17" fmla="*/ 180769 h 2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37404" h="212714">
                  <a:moveTo>
                    <a:pt x="0" y="16"/>
                  </a:moveTo>
                  <a:cubicBezTo>
                    <a:pt x="183411" y="104569"/>
                    <a:pt x="366823" y="209123"/>
                    <a:pt x="552893" y="212667"/>
                  </a:cubicBezTo>
                  <a:cubicBezTo>
                    <a:pt x="738963" y="216211"/>
                    <a:pt x="923260" y="21281"/>
                    <a:pt x="1116418" y="21281"/>
                  </a:cubicBezTo>
                  <a:cubicBezTo>
                    <a:pt x="1309576" y="21281"/>
                    <a:pt x="1524000" y="214439"/>
                    <a:pt x="1711842" y="212667"/>
                  </a:cubicBezTo>
                  <a:cubicBezTo>
                    <a:pt x="1899684" y="210895"/>
                    <a:pt x="2064488" y="12420"/>
                    <a:pt x="2243469" y="10648"/>
                  </a:cubicBezTo>
                  <a:cubicBezTo>
                    <a:pt x="2422450" y="8876"/>
                    <a:pt x="2599660" y="200262"/>
                    <a:pt x="2785730" y="202034"/>
                  </a:cubicBezTo>
                  <a:cubicBezTo>
                    <a:pt x="2971800" y="203806"/>
                    <a:pt x="3168502" y="21281"/>
                    <a:pt x="3359888" y="21281"/>
                  </a:cubicBezTo>
                  <a:cubicBezTo>
                    <a:pt x="3551274" y="21281"/>
                    <a:pt x="3746204" y="202034"/>
                    <a:pt x="3934046" y="202034"/>
                  </a:cubicBezTo>
                  <a:cubicBezTo>
                    <a:pt x="4121888" y="202034"/>
                    <a:pt x="4300869" y="23053"/>
                    <a:pt x="4486939" y="21281"/>
                  </a:cubicBezTo>
                  <a:cubicBezTo>
                    <a:pt x="4673009" y="19509"/>
                    <a:pt x="4864395" y="193174"/>
                    <a:pt x="5050465" y="191402"/>
                  </a:cubicBezTo>
                  <a:cubicBezTo>
                    <a:pt x="5236535" y="189630"/>
                    <a:pt x="5415516" y="8876"/>
                    <a:pt x="5603358" y="10648"/>
                  </a:cubicBezTo>
                  <a:cubicBezTo>
                    <a:pt x="5791200" y="12420"/>
                    <a:pt x="5987902" y="202034"/>
                    <a:pt x="6177516" y="202034"/>
                  </a:cubicBezTo>
                  <a:cubicBezTo>
                    <a:pt x="6367130" y="202034"/>
                    <a:pt x="6558517" y="12420"/>
                    <a:pt x="6741042" y="10648"/>
                  </a:cubicBezTo>
                  <a:cubicBezTo>
                    <a:pt x="6923567" y="8876"/>
                    <a:pt x="7086599" y="193174"/>
                    <a:pt x="7272669" y="191402"/>
                  </a:cubicBezTo>
                  <a:cubicBezTo>
                    <a:pt x="7458739" y="189630"/>
                    <a:pt x="7671390" y="16"/>
                    <a:pt x="7857460" y="16"/>
                  </a:cubicBezTo>
                  <a:cubicBezTo>
                    <a:pt x="8043530" y="16"/>
                    <a:pt x="8203018" y="191402"/>
                    <a:pt x="8389088" y="191402"/>
                  </a:cubicBezTo>
                  <a:cubicBezTo>
                    <a:pt x="8575158" y="191402"/>
                    <a:pt x="8782493" y="1788"/>
                    <a:pt x="8973879" y="16"/>
                  </a:cubicBezTo>
                  <a:cubicBezTo>
                    <a:pt x="9165265" y="-1756"/>
                    <a:pt x="9434623" y="143555"/>
                    <a:pt x="9537404" y="180769"/>
                  </a:cubicBezTo>
                </a:path>
              </a:pathLst>
            </a:custGeom>
            <a:noFill/>
            <a:ln w="444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4" name="グループ化 43">
              <a:extLst>
                <a:ext uri="{FF2B5EF4-FFF2-40B4-BE49-F238E27FC236}">
                  <a16:creationId xmlns:a16="http://schemas.microsoft.com/office/drawing/2014/main" id="{B7059B3D-FD12-36F8-CAAD-E20B358DA8D1}"/>
                </a:ext>
              </a:extLst>
            </p:cNvPr>
            <p:cNvGrpSpPr/>
            <p:nvPr userDrawn="1"/>
          </p:nvGrpSpPr>
          <p:grpSpPr>
            <a:xfrm rot="-10560000">
              <a:off x="838199" y="5677983"/>
              <a:ext cx="415862" cy="194879"/>
              <a:chOff x="2296633" y="1137535"/>
              <a:chExt cx="905279" cy="457200"/>
            </a:xfrm>
          </p:grpSpPr>
          <p:sp>
            <p:nvSpPr>
              <p:cNvPr id="45" name="円/楕円 44">
                <a:extLst>
                  <a:ext uri="{FF2B5EF4-FFF2-40B4-BE49-F238E27FC236}">
                    <a16:creationId xmlns:a16="http://schemas.microsoft.com/office/drawing/2014/main" id="{258122D7-780D-CCFC-C534-91C6C82F5945}"/>
                  </a:ext>
                </a:extLst>
              </p:cNvPr>
              <p:cNvSpPr/>
              <p:nvPr userDrawn="1"/>
            </p:nvSpPr>
            <p:spPr>
              <a:xfrm>
                <a:off x="2296633" y="1222744"/>
                <a:ext cx="542260" cy="361507"/>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三角形 45">
                <a:extLst>
                  <a:ext uri="{FF2B5EF4-FFF2-40B4-BE49-F238E27FC236}">
                    <a16:creationId xmlns:a16="http://schemas.microsoft.com/office/drawing/2014/main" id="{825CA37C-E80E-659E-3BA0-2BE91D1ABBBC}"/>
                  </a:ext>
                </a:extLst>
              </p:cNvPr>
              <p:cNvSpPr/>
              <p:nvPr userDrawn="1"/>
            </p:nvSpPr>
            <p:spPr>
              <a:xfrm rot="16200000">
                <a:off x="2633072" y="1025894"/>
                <a:ext cx="457200" cy="680481"/>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a:extLst>
                  <a:ext uri="{FF2B5EF4-FFF2-40B4-BE49-F238E27FC236}">
                    <a16:creationId xmlns:a16="http://schemas.microsoft.com/office/drawing/2014/main" id="{D68DA043-66FC-B1BD-E89E-7EFC342A3ACC}"/>
                  </a:ext>
                </a:extLst>
              </p:cNvPr>
              <p:cNvSpPr/>
              <p:nvPr userDrawn="1"/>
            </p:nvSpPr>
            <p:spPr>
              <a:xfrm>
                <a:off x="2428298" y="1414179"/>
                <a:ext cx="85059" cy="9569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50" name="図 49" descr="テキスト, ロゴ&#10;&#10;自動的に生成された説明">
            <a:extLst>
              <a:ext uri="{FF2B5EF4-FFF2-40B4-BE49-F238E27FC236}">
                <a16:creationId xmlns:a16="http://schemas.microsoft.com/office/drawing/2014/main" id="{A29DD4A2-517B-9CF9-B30D-5C59BC025A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70" y="6387935"/>
            <a:ext cx="1118865" cy="278597"/>
          </a:xfrm>
          <a:prstGeom prst="rect">
            <a:avLst/>
          </a:prstGeom>
        </p:spPr>
      </p:pic>
    </p:spTree>
    <p:extLst>
      <p:ext uri="{BB962C8B-B14F-4D97-AF65-F5344CB8AC3E}">
        <p14:creationId xmlns:p14="http://schemas.microsoft.com/office/powerpoint/2010/main" val="2316966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白紙">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7F0BFC56-E967-0510-FD17-5EA9472BE943}"/>
              </a:ext>
            </a:extLst>
          </p:cNvPr>
          <p:cNvSpPr/>
          <p:nvPr userDrawn="1"/>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日付プレースホルダー 1">
            <a:extLst>
              <a:ext uri="{FF2B5EF4-FFF2-40B4-BE49-F238E27FC236}">
                <a16:creationId xmlns:a16="http://schemas.microsoft.com/office/drawing/2014/main" id="{A36C0871-747D-4DCD-0DCA-A794A27EECD9}"/>
              </a:ext>
            </a:extLst>
          </p:cNvPr>
          <p:cNvSpPr>
            <a:spLocks noGrp="1"/>
          </p:cNvSpPr>
          <p:nvPr>
            <p:ph type="dt" sz="half" idx="10"/>
          </p:nvPr>
        </p:nvSpPr>
        <p:spPr/>
        <p:txBody>
          <a:bodyPr/>
          <a:lstStyle/>
          <a:p>
            <a:fld id="{1B353839-C8C5-BF46-A49A-E86E738836E6}" type="datetime1">
              <a:rPr kumimoji="1" lang="ja-JP" altLang="en-US" smtClean="0"/>
              <a:t>2025/9/26</a:t>
            </a:fld>
            <a:endParaRPr kumimoji="1" lang="ja-JP" altLang="en-US"/>
          </a:p>
        </p:txBody>
      </p:sp>
      <p:sp>
        <p:nvSpPr>
          <p:cNvPr id="3" name="フッター プレースホルダー 2">
            <a:extLst>
              <a:ext uri="{FF2B5EF4-FFF2-40B4-BE49-F238E27FC236}">
                <a16:creationId xmlns:a16="http://schemas.microsoft.com/office/drawing/2014/main" id="{74437190-629C-F9AA-9B4E-0A0CD0D3FAC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DF313DC-A06F-DB5A-19A7-7C824A0E6A50}"/>
              </a:ext>
            </a:extLst>
          </p:cNvPr>
          <p:cNvSpPr>
            <a:spLocks noGrp="1"/>
          </p:cNvSpPr>
          <p:nvPr>
            <p:ph type="sldNum" sz="quarter" idx="12"/>
          </p:nvPr>
        </p:nvSpPr>
        <p:spPr/>
        <p:txBody>
          <a:bodyPr/>
          <a:lstStyle>
            <a:lvl1pPr>
              <a:defRPr>
                <a:solidFill>
                  <a:schemeClr val="bg1"/>
                </a:solidFill>
              </a:defRPr>
            </a:lvl1pPr>
          </a:lstStyle>
          <a:p>
            <a:fld id="{688AC3F1-FB39-6B45-8ED4-A511864D1977}" type="slidenum">
              <a:rPr lang="ja-JP" altLang="en-US" smtClean="0"/>
              <a:pPr/>
              <a:t>‹#›</a:t>
            </a:fld>
            <a:endParaRPr lang="ja-JP" altLang="en-US"/>
          </a:p>
        </p:txBody>
      </p:sp>
      <p:grpSp>
        <p:nvGrpSpPr>
          <p:cNvPr id="34" name="グループ化 33">
            <a:extLst>
              <a:ext uri="{FF2B5EF4-FFF2-40B4-BE49-F238E27FC236}">
                <a16:creationId xmlns:a16="http://schemas.microsoft.com/office/drawing/2014/main" id="{CF954716-EC30-AD58-3088-6039F8036DAF}"/>
              </a:ext>
            </a:extLst>
          </p:cNvPr>
          <p:cNvGrpSpPr/>
          <p:nvPr userDrawn="1"/>
        </p:nvGrpSpPr>
        <p:grpSpPr>
          <a:xfrm>
            <a:off x="-25210" y="390890"/>
            <a:ext cx="11140051" cy="194879"/>
            <a:chOff x="-1672914" y="370603"/>
            <a:chExt cx="11140051" cy="194879"/>
          </a:xfrm>
        </p:grpSpPr>
        <p:sp>
          <p:nvSpPr>
            <p:cNvPr id="28" name="フリーフォーム 27">
              <a:extLst>
                <a:ext uri="{FF2B5EF4-FFF2-40B4-BE49-F238E27FC236}">
                  <a16:creationId xmlns:a16="http://schemas.microsoft.com/office/drawing/2014/main" id="{396E240C-E90C-8DCF-C504-EA5A82417FD7}"/>
                </a:ext>
              </a:extLst>
            </p:cNvPr>
            <p:cNvSpPr/>
            <p:nvPr userDrawn="1"/>
          </p:nvSpPr>
          <p:spPr>
            <a:xfrm flipV="1">
              <a:off x="-1672914" y="449627"/>
              <a:ext cx="10806281" cy="45719"/>
            </a:xfrm>
            <a:custGeom>
              <a:avLst/>
              <a:gdLst>
                <a:gd name="connsiteX0" fmla="*/ 0 w 9537404"/>
                <a:gd name="connsiteY0" fmla="*/ 16 h 212714"/>
                <a:gd name="connsiteX1" fmla="*/ 552893 w 9537404"/>
                <a:gd name="connsiteY1" fmla="*/ 212667 h 212714"/>
                <a:gd name="connsiteX2" fmla="*/ 1116418 w 9537404"/>
                <a:gd name="connsiteY2" fmla="*/ 21281 h 212714"/>
                <a:gd name="connsiteX3" fmla="*/ 1711842 w 9537404"/>
                <a:gd name="connsiteY3" fmla="*/ 212667 h 212714"/>
                <a:gd name="connsiteX4" fmla="*/ 2243469 w 9537404"/>
                <a:gd name="connsiteY4" fmla="*/ 10648 h 212714"/>
                <a:gd name="connsiteX5" fmla="*/ 2785730 w 9537404"/>
                <a:gd name="connsiteY5" fmla="*/ 202034 h 212714"/>
                <a:gd name="connsiteX6" fmla="*/ 3359888 w 9537404"/>
                <a:gd name="connsiteY6" fmla="*/ 21281 h 212714"/>
                <a:gd name="connsiteX7" fmla="*/ 3934046 w 9537404"/>
                <a:gd name="connsiteY7" fmla="*/ 202034 h 212714"/>
                <a:gd name="connsiteX8" fmla="*/ 4486939 w 9537404"/>
                <a:gd name="connsiteY8" fmla="*/ 21281 h 212714"/>
                <a:gd name="connsiteX9" fmla="*/ 5050465 w 9537404"/>
                <a:gd name="connsiteY9" fmla="*/ 191402 h 212714"/>
                <a:gd name="connsiteX10" fmla="*/ 5603358 w 9537404"/>
                <a:gd name="connsiteY10" fmla="*/ 10648 h 212714"/>
                <a:gd name="connsiteX11" fmla="*/ 6177516 w 9537404"/>
                <a:gd name="connsiteY11" fmla="*/ 202034 h 212714"/>
                <a:gd name="connsiteX12" fmla="*/ 6741042 w 9537404"/>
                <a:gd name="connsiteY12" fmla="*/ 10648 h 212714"/>
                <a:gd name="connsiteX13" fmla="*/ 7272669 w 9537404"/>
                <a:gd name="connsiteY13" fmla="*/ 191402 h 212714"/>
                <a:gd name="connsiteX14" fmla="*/ 7857460 w 9537404"/>
                <a:gd name="connsiteY14" fmla="*/ 16 h 212714"/>
                <a:gd name="connsiteX15" fmla="*/ 8389088 w 9537404"/>
                <a:gd name="connsiteY15" fmla="*/ 191402 h 212714"/>
                <a:gd name="connsiteX16" fmla="*/ 8973879 w 9537404"/>
                <a:gd name="connsiteY16" fmla="*/ 16 h 212714"/>
                <a:gd name="connsiteX17" fmla="*/ 9537404 w 9537404"/>
                <a:gd name="connsiteY17" fmla="*/ 180769 h 2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37404" h="212714">
                  <a:moveTo>
                    <a:pt x="0" y="16"/>
                  </a:moveTo>
                  <a:cubicBezTo>
                    <a:pt x="183411" y="104569"/>
                    <a:pt x="366823" y="209123"/>
                    <a:pt x="552893" y="212667"/>
                  </a:cubicBezTo>
                  <a:cubicBezTo>
                    <a:pt x="738963" y="216211"/>
                    <a:pt x="923260" y="21281"/>
                    <a:pt x="1116418" y="21281"/>
                  </a:cubicBezTo>
                  <a:cubicBezTo>
                    <a:pt x="1309576" y="21281"/>
                    <a:pt x="1524000" y="214439"/>
                    <a:pt x="1711842" y="212667"/>
                  </a:cubicBezTo>
                  <a:cubicBezTo>
                    <a:pt x="1899684" y="210895"/>
                    <a:pt x="2064488" y="12420"/>
                    <a:pt x="2243469" y="10648"/>
                  </a:cubicBezTo>
                  <a:cubicBezTo>
                    <a:pt x="2422450" y="8876"/>
                    <a:pt x="2599660" y="200262"/>
                    <a:pt x="2785730" y="202034"/>
                  </a:cubicBezTo>
                  <a:cubicBezTo>
                    <a:pt x="2971800" y="203806"/>
                    <a:pt x="3168502" y="21281"/>
                    <a:pt x="3359888" y="21281"/>
                  </a:cubicBezTo>
                  <a:cubicBezTo>
                    <a:pt x="3551274" y="21281"/>
                    <a:pt x="3746204" y="202034"/>
                    <a:pt x="3934046" y="202034"/>
                  </a:cubicBezTo>
                  <a:cubicBezTo>
                    <a:pt x="4121888" y="202034"/>
                    <a:pt x="4300869" y="23053"/>
                    <a:pt x="4486939" y="21281"/>
                  </a:cubicBezTo>
                  <a:cubicBezTo>
                    <a:pt x="4673009" y="19509"/>
                    <a:pt x="4864395" y="193174"/>
                    <a:pt x="5050465" y="191402"/>
                  </a:cubicBezTo>
                  <a:cubicBezTo>
                    <a:pt x="5236535" y="189630"/>
                    <a:pt x="5415516" y="8876"/>
                    <a:pt x="5603358" y="10648"/>
                  </a:cubicBezTo>
                  <a:cubicBezTo>
                    <a:pt x="5791200" y="12420"/>
                    <a:pt x="5987902" y="202034"/>
                    <a:pt x="6177516" y="202034"/>
                  </a:cubicBezTo>
                  <a:cubicBezTo>
                    <a:pt x="6367130" y="202034"/>
                    <a:pt x="6558517" y="12420"/>
                    <a:pt x="6741042" y="10648"/>
                  </a:cubicBezTo>
                  <a:cubicBezTo>
                    <a:pt x="6923567" y="8876"/>
                    <a:pt x="7086599" y="193174"/>
                    <a:pt x="7272669" y="191402"/>
                  </a:cubicBezTo>
                  <a:cubicBezTo>
                    <a:pt x="7458739" y="189630"/>
                    <a:pt x="7671390" y="16"/>
                    <a:pt x="7857460" y="16"/>
                  </a:cubicBezTo>
                  <a:cubicBezTo>
                    <a:pt x="8043530" y="16"/>
                    <a:pt x="8203018" y="191402"/>
                    <a:pt x="8389088" y="191402"/>
                  </a:cubicBezTo>
                  <a:cubicBezTo>
                    <a:pt x="8575158" y="191402"/>
                    <a:pt x="8782493" y="1788"/>
                    <a:pt x="8973879" y="16"/>
                  </a:cubicBezTo>
                  <a:cubicBezTo>
                    <a:pt x="9165265" y="-1756"/>
                    <a:pt x="9434623" y="143555"/>
                    <a:pt x="9537404" y="180769"/>
                  </a:cubicBezTo>
                </a:path>
              </a:pathLst>
            </a:custGeom>
            <a:noFill/>
            <a:ln w="44450">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E959BA35-810E-D47F-FE83-63F4E51F2128}"/>
                </a:ext>
              </a:extLst>
            </p:cNvPr>
            <p:cNvGrpSpPr/>
            <p:nvPr userDrawn="1"/>
          </p:nvGrpSpPr>
          <p:grpSpPr>
            <a:xfrm rot="21381348">
              <a:off x="9049529" y="370603"/>
              <a:ext cx="417608" cy="194879"/>
              <a:chOff x="2296633" y="1196163"/>
              <a:chExt cx="909082" cy="457200"/>
            </a:xfrm>
          </p:grpSpPr>
          <p:sp>
            <p:nvSpPr>
              <p:cNvPr id="29" name="円/楕円 28">
                <a:extLst>
                  <a:ext uri="{FF2B5EF4-FFF2-40B4-BE49-F238E27FC236}">
                    <a16:creationId xmlns:a16="http://schemas.microsoft.com/office/drawing/2014/main" id="{6EAA73CE-F6DD-4FD5-2442-D455D48E55F3}"/>
                  </a:ext>
                </a:extLst>
              </p:cNvPr>
              <p:cNvSpPr/>
              <p:nvPr userDrawn="1"/>
            </p:nvSpPr>
            <p:spPr>
              <a:xfrm>
                <a:off x="2296633" y="1222744"/>
                <a:ext cx="542260" cy="361507"/>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三角形 29">
                <a:extLst>
                  <a:ext uri="{FF2B5EF4-FFF2-40B4-BE49-F238E27FC236}">
                    <a16:creationId xmlns:a16="http://schemas.microsoft.com/office/drawing/2014/main" id="{62B3592E-0145-F74A-6563-7225F0B4212D}"/>
                  </a:ext>
                </a:extLst>
              </p:cNvPr>
              <p:cNvSpPr/>
              <p:nvPr userDrawn="1"/>
            </p:nvSpPr>
            <p:spPr>
              <a:xfrm rot="16200000">
                <a:off x="2636873" y="1084521"/>
                <a:ext cx="457200" cy="680484"/>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8B47C98-5174-A48D-9E39-49E2F66C6E5D}"/>
                  </a:ext>
                </a:extLst>
              </p:cNvPr>
              <p:cNvSpPr/>
              <p:nvPr userDrawn="1"/>
            </p:nvSpPr>
            <p:spPr>
              <a:xfrm>
                <a:off x="2419737" y="1282262"/>
                <a:ext cx="85060" cy="9569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8" name="グループ化 47">
            <a:extLst>
              <a:ext uri="{FF2B5EF4-FFF2-40B4-BE49-F238E27FC236}">
                <a16:creationId xmlns:a16="http://schemas.microsoft.com/office/drawing/2014/main" id="{439211DA-C92E-E7F9-2063-4AD38B5B9A5A}"/>
              </a:ext>
            </a:extLst>
          </p:cNvPr>
          <p:cNvGrpSpPr/>
          <p:nvPr userDrawn="1"/>
        </p:nvGrpSpPr>
        <p:grpSpPr>
          <a:xfrm>
            <a:off x="1051948" y="6442817"/>
            <a:ext cx="11140052" cy="194879"/>
            <a:chOff x="838199" y="5677983"/>
            <a:chExt cx="11140052" cy="194879"/>
          </a:xfrm>
        </p:grpSpPr>
        <p:sp>
          <p:nvSpPr>
            <p:cNvPr id="43" name="フリーフォーム 42">
              <a:extLst>
                <a:ext uri="{FF2B5EF4-FFF2-40B4-BE49-F238E27FC236}">
                  <a16:creationId xmlns:a16="http://schemas.microsoft.com/office/drawing/2014/main" id="{46CA730F-66F2-CDC1-6A0C-E69607C11B80}"/>
                </a:ext>
              </a:extLst>
            </p:cNvPr>
            <p:cNvSpPr/>
            <p:nvPr userDrawn="1"/>
          </p:nvSpPr>
          <p:spPr>
            <a:xfrm rot="10800000" flipV="1">
              <a:off x="1171970" y="5723130"/>
              <a:ext cx="10806281" cy="45719"/>
            </a:xfrm>
            <a:custGeom>
              <a:avLst/>
              <a:gdLst>
                <a:gd name="connsiteX0" fmla="*/ 0 w 9537404"/>
                <a:gd name="connsiteY0" fmla="*/ 16 h 212714"/>
                <a:gd name="connsiteX1" fmla="*/ 552893 w 9537404"/>
                <a:gd name="connsiteY1" fmla="*/ 212667 h 212714"/>
                <a:gd name="connsiteX2" fmla="*/ 1116418 w 9537404"/>
                <a:gd name="connsiteY2" fmla="*/ 21281 h 212714"/>
                <a:gd name="connsiteX3" fmla="*/ 1711842 w 9537404"/>
                <a:gd name="connsiteY3" fmla="*/ 212667 h 212714"/>
                <a:gd name="connsiteX4" fmla="*/ 2243469 w 9537404"/>
                <a:gd name="connsiteY4" fmla="*/ 10648 h 212714"/>
                <a:gd name="connsiteX5" fmla="*/ 2785730 w 9537404"/>
                <a:gd name="connsiteY5" fmla="*/ 202034 h 212714"/>
                <a:gd name="connsiteX6" fmla="*/ 3359888 w 9537404"/>
                <a:gd name="connsiteY6" fmla="*/ 21281 h 212714"/>
                <a:gd name="connsiteX7" fmla="*/ 3934046 w 9537404"/>
                <a:gd name="connsiteY7" fmla="*/ 202034 h 212714"/>
                <a:gd name="connsiteX8" fmla="*/ 4486939 w 9537404"/>
                <a:gd name="connsiteY8" fmla="*/ 21281 h 212714"/>
                <a:gd name="connsiteX9" fmla="*/ 5050465 w 9537404"/>
                <a:gd name="connsiteY9" fmla="*/ 191402 h 212714"/>
                <a:gd name="connsiteX10" fmla="*/ 5603358 w 9537404"/>
                <a:gd name="connsiteY10" fmla="*/ 10648 h 212714"/>
                <a:gd name="connsiteX11" fmla="*/ 6177516 w 9537404"/>
                <a:gd name="connsiteY11" fmla="*/ 202034 h 212714"/>
                <a:gd name="connsiteX12" fmla="*/ 6741042 w 9537404"/>
                <a:gd name="connsiteY12" fmla="*/ 10648 h 212714"/>
                <a:gd name="connsiteX13" fmla="*/ 7272669 w 9537404"/>
                <a:gd name="connsiteY13" fmla="*/ 191402 h 212714"/>
                <a:gd name="connsiteX14" fmla="*/ 7857460 w 9537404"/>
                <a:gd name="connsiteY14" fmla="*/ 16 h 212714"/>
                <a:gd name="connsiteX15" fmla="*/ 8389088 w 9537404"/>
                <a:gd name="connsiteY15" fmla="*/ 191402 h 212714"/>
                <a:gd name="connsiteX16" fmla="*/ 8973879 w 9537404"/>
                <a:gd name="connsiteY16" fmla="*/ 16 h 212714"/>
                <a:gd name="connsiteX17" fmla="*/ 9537404 w 9537404"/>
                <a:gd name="connsiteY17" fmla="*/ 180769 h 2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37404" h="212714">
                  <a:moveTo>
                    <a:pt x="0" y="16"/>
                  </a:moveTo>
                  <a:cubicBezTo>
                    <a:pt x="183411" y="104569"/>
                    <a:pt x="366823" y="209123"/>
                    <a:pt x="552893" y="212667"/>
                  </a:cubicBezTo>
                  <a:cubicBezTo>
                    <a:pt x="738963" y="216211"/>
                    <a:pt x="923260" y="21281"/>
                    <a:pt x="1116418" y="21281"/>
                  </a:cubicBezTo>
                  <a:cubicBezTo>
                    <a:pt x="1309576" y="21281"/>
                    <a:pt x="1524000" y="214439"/>
                    <a:pt x="1711842" y="212667"/>
                  </a:cubicBezTo>
                  <a:cubicBezTo>
                    <a:pt x="1899684" y="210895"/>
                    <a:pt x="2064488" y="12420"/>
                    <a:pt x="2243469" y="10648"/>
                  </a:cubicBezTo>
                  <a:cubicBezTo>
                    <a:pt x="2422450" y="8876"/>
                    <a:pt x="2599660" y="200262"/>
                    <a:pt x="2785730" y="202034"/>
                  </a:cubicBezTo>
                  <a:cubicBezTo>
                    <a:pt x="2971800" y="203806"/>
                    <a:pt x="3168502" y="21281"/>
                    <a:pt x="3359888" y="21281"/>
                  </a:cubicBezTo>
                  <a:cubicBezTo>
                    <a:pt x="3551274" y="21281"/>
                    <a:pt x="3746204" y="202034"/>
                    <a:pt x="3934046" y="202034"/>
                  </a:cubicBezTo>
                  <a:cubicBezTo>
                    <a:pt x="4121888" y="202034"/>
                    <a:pt x="4300869" y="23053"/>
                    <a:pt x="4486939" y="21281"/>
                  </a:cubicBezTo>
                  <a:cubicBezTo>
                    <a:pt x="4673009" y="19509"/>
                    <a:pt x="4864395" y="193174"/>
                    <a:pt x="5050465" y="191402"/>
                  </a:cubicBezTo>
                  <a:cubicBezTo>
                    <a:pt x="5236535" y="189630"/>
                    <a:pt x="5415516" y="8876"/>
                    <a:pt x="5603358" y="10648"/>
                  </a:cubicBezTo>
                  <a:cubicBezTo>
                    <a:pt x="5791200" y="12420"/>
                    <a:pt x="5987902" y="202034"/>
                    <a:pt x="6177516" y="202034"/>
                  </a:cubicBezTo>
                  <a:cubicBezTo>
                    <a:pt x="6367130" y="202034"/>
                    <a:pt x="6558517" y="12420"/>
                    <a:pt x="6741042" y="10648"/>
                  </a:cubicBezTo>
                  <a:cubicBezTo>
                    <a:pt x="6923567" y="8876"/>
                    <a:pt x="7086599" y="193174"/>
                    <a:pt x="7272669" y="191402"/>
                  </a:cubicBezTo>
                  <a:cubicBezTo>
                    <a:pt x="7458739" y="189630"/>
                    <a:pt x="7671390" y="16"/>
                    <a:pt x="7857460" y="16"/>
                  </a:cubicBezTo>
                  <a:cubicBezTo>
                    <a:pt x="8043530" y="16"/>
                    <a:pt x="8203018" y="191402"/>
                    <a:pt x="8389088" y="191402"/>
                  </a:cubicBezTo>
                  <a:cubicBezTo>
                    <a:pt x="8575158" y="191402"/>
                    <a:pt x="8782493" y="1788"/>
                    <a:pt x="8973879" y="16"/>
                  </a:cubicBezTo>
                  <a:cubicBezTo>
                    <a:pt x="9165265" y="-1756"/>
                    <a:pt x="9434623" y="143555"/>
                    <a:pt x="9537404" y="180769"/>
                  </a:cubicBezTo>
                </a:path>
              </a:pathLst>
            </a:custGeom>
            <a:noFill/>
            <a:ln w="4445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4" name="グループ化 43">
              <a:extLst>
                <a:ext uri="{FF2B5EF4-FFF2-40B4-BE49-F238E27FC236}">
                  <a16:creationId xmlns:a16="http://schemas.microsoft.com/office/drawing/2014/main" id="{B7059B3D-FD12-36F8-CAAD-E20B358DA8D1}"/>
                </a:ext>
              </a:extLst>
            </p:cNvPr>
            <p:cNvGrpSpPr/>
            <p:nvPr userDrawn="1"/>
          </p:nvGrpSpPr>
          <p:grpSpPr>
            <a:xfrm rot="-10560000">
              <a:off x="838199" y="5677983"/>
              <a:ext cx="415862" cy="194879"/>
              <a:chOff x="2296633" y="1137535"/>
              <a:chExt cx="905279" cy="457200"/>
            </a:xfrm>
          </p:grpSpPr>
          <p:sp>
            <p:nvSpPr>
              <p:cNvPr id="45" name="円/楕円 44">
                <a:extLst>
                  <a:ext uri="{FF2B5EF4-FFF2-40B4-BE49-F238E27FC236}">
                    <a16:creationId xmlns:a16="http://schemas.microsoft.com/office/drawing/2014/main" id="{258122D7-780D-CCFC-C534-91C6C82F5945}"/>
                  </a:ext>
                </a:extLst>
              </p:cNvPr>
              <p:cNvSpPr/>
              <p:nvPr userDrawn="1"/>
            </p:nvSpPr>
            <p:spPr>
              <a:xfrm>
                <a:off x="2296633" y="1222744"/>
                <a:ext cx="542260" cy="361507"/>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三角形 45">
                <a:extLst>
                  <a:ext uri="{FF2B5EF4-FFF2-40B4-BE49-F238E27FC236}">
                    <a16:creationId xmlns:a16="http://schemas.microsoft.com/office/drawing/2014/main" id="{825CA37C-E80E-659E-3BA0-2BE91D1ABBBC}"/>
                  </a:ext>
                </a:extLst>
              </p:cNvPr>
              <p:cNvSpPr/>
              <p:nvPr userDrawn="1"/>
            </p:nvSpPr>
            <p:spPr>
              <a:xfrm rot="16200000">
                <a:off x="2633072" y="1025894"/>
                <a:ext cx="457200" cy="680481"/>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a:extLst>
                  <a:ext uri="{FF2B5EF4-FFF2-40B4-BE49-F238E27FC236}">
                    <a16:creationId xmlns:a16="http://schemas.microsoft.com/office/drawing/2014/main" id="{D68DA043-66FC-B1BD-E89E-7EFC342A3ACC}"/>
                  </a:ext>
                </a:extLst>
              </p:cNvPr>
              <p:cNvSpPr/>
              <p:nvPr userDrawn="1"/>
            </p:nvSpPr>
            <p:spPr>
              <a:xfrm>
                <a:off x="2428298" y="1414179"/>
                <a:ext cx="85059" cy="9569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50" name="図 49" descr="テキスト, ロゴ&#10;&#10;自動的に生成された説明">
            <a:extLst>
              <a:ext uri="{FF2B5EF4-FFF2-40B4-BE49-F238E27FC236}">
                <a16:creationId xmlns:a16="http://schemas.microsoft.com/office/drawing/2014/main" id="{A29DD4A2-517B-9CF9-B30D-5C59BC025A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70" y="6387935"/>
            <a:ext cx="1118865" cy="278597"/>
          </a:xfrm>
          <a:prstGeom prst="rect">
            <a:avLst/>
          </a:prstGeom>
        </p:spPr>
      </p:pic>
      <p:sp>
        <p:nvSpPr>
          <p:cNvPr id="6" name="テキスト ボックス 5">
            <a:extLst>
              <a:ext uri="{FF2B5EF4-FFF2-40B4-BE49-F238E27FC236}">
                <a16:creationId xmlns:a16="http://schemas.microsoft.com/office/drawing/2014/main" id="{56A85E91-1C77-5547-925E-02B6287EFFDE}"/>
              </a:ext>
            </a:extLst>
          </p:cNvPr>
          <p:cNvSpPr txBox="1"/>
          <p:nvPr userDrawn="1"/>
        </p:nvSpPr>
        <p:spPr>
          <a:xfrm>
            <a:off x="11482629" y="314980"/>
            <a:ext cx="553357" cy="338554"/>
          </a:xfrm>
          <a:prstGeom prst="rect">
            <a:avLst/>
          </a:prstGeom>
          <a:noFill/>
        </p:spPr>
        <p:txBody>
          <a:bodyPr wrap="none" rtlCol="0">
            <a:spAutoFit/>
          </a:bodyPr>
          <a:lstStyle/>
          <a:p>
            <a:r>
              <a:rPr kumimoji="1" lang="en-US" altLang="ja-JP" sz="1600" dirty="0">
                <a:solidFill>
                  <a:schemeClr val="bg1"/>
                </a:solidFill>
                <a:latin typeface="Meiryo UI" panose="020B0604030504040204" pitchFamily="34" charset="-128"/>
                <a:ea typeface="Meiryo UI" panose="020B0604030504040204" pitchFamily="34" charset="-128"/>
              </a:rPr>
              <a:t>/XX</a:t>
            </a:r>
            <a:endParaRPr kumimoji="1" lang="ja-JP" altLang="en-US" sz="1600">
              <a:solidFill>
                <a:schemeClr val="bg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745008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28C3F69-A449-6469-E5A2-B7DBB4CE7E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8B9E81A-08B1-82CB-A141-779A1424DB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A50592D-E7A8-A60F-9F91-860AFF8E4D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803DA6F-3F76-C149-B5A3-E059386A747E}" type="datetime1">
              <a:rPr kumimoji="1" lang="ja-JP" altLang="en-US" smtClean="0"/>
              <a:t>2025/9/26</a:t>
            </a:fld>
            <a:endParaRPr kumimoji="1" lang="ja-JP" altLang="en-US"/>
          </a:p>
        </p:txBody>
      </p:sp>
      <p:sp>
        <p:nvSpPr>
          <p:cNvPr id="5" name="フッター プレースホルダー 4">
            <a:extLst>
              <a:ext uri="{FF2B5EF4-FFF2-40B4-BE49-F238E27FC236}">
                <a16:creationId xmlns:a16="http://schemas.microsoft.com/office/drawing/2014/main" id="{18DD7D1E-FD38-80E0-1F85-13703D2862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E8C8F48-A973-2ABE-8080-A4FB552DB41C}"/>
              </a:ext>
            </a:extLst>
          </p:cNvPr>
          <p:cNvSpPr>
            <a:spLocks noGrp="1"/>
          </p:cNvSpPr>
          <p:nvPr>
            <p:ph type="sldNum" sz="quarter" idx="4"/>
          </p:nvPr>
        </p:nvSpPr>
        <p:spPr>
          <a:xfrm>
            <a:off x="8900797" y="279998"/>
            <a:ext cx="2743200" cy="365125"/>
          </a:xfrm>
          <a:prstGeom prst="rect">
            <a:avLst/>
          </a:prstGeom>
        </p:spPr>
        <p:txBody>
          <a:bodyPr vert="horz" lIns="91440" tIns="45720" rIns="91440" bIns="45720" rtlCol="0" anchor="ctr"/>
          <a:lstStyle>
            <a:lvl1pPr algn="r">
              <a:defRPr sz="1600">
                <a:solidFill>
                  <a:schemeClr val="tx1"/>
                </a:solidFill>
                <a:latin typeface="Meiryo UI" panose="020B0604030504040204" pitchFamily="34" charset="-128"/>
                <a:ea typeface="Meiryo UI" panose="020B0604030504040204" pitchFamily="34" charset="-128"/>
              </a:defRPr>
            </a:lvl1pPr>
          </a:lstStyle>
          <a:p>
            <a:fld id="{688AC3F1-FB39-6B45-8ED4-A511864D1977}" type="slidenum">
              <a:rPr lang="ja-JP" altLang="en-US" smtClean="0"/>
              <a:pPr/>
              <a:t>‹#›</a:t>
            </a:fld>
            <a:r>
              <a:rPr lang="en-US" altLang="ja-JP" dirty="0"/>
              <a:t> </a:t>
            </a:r>
            <a:endParaRPr lang="ja-JP" altLang="en-US"/>
          </a:p>
        </p:txBody>
      </p:sp>
      <p:sp>
        <p:nvSpPr>
          <p:cNvPr id="7" name="テキスト ボックス 6">
            <a:extLst>
              <a:ext uri="{FF2B5EF4-FFF2-40B4-BE49-F238E27FC236}">
                <a16:creationId xmlns:a16="http://schemas.microsoft.com/office/drawing/2014/main" id="{8A676381-ED79-0703-9C6F-8A195CFA2EC4}"/>
              </a:ext>
            </a:extLst>
          </p:cNvPr>
          <p:cNvSpPr txBox="1"/>
          <p:nvPr userDrawn="1"/>
        </p:nvSpPr>
        <p:spPr>
          <a:xfrm>
            <a:off x="11482629" y="314980"/>
            <a:ext cx="532518" cy="338554"/>
          </a:xfrm>
          <a:prstGeom prst="rect">
            <a:avLst/>
          </a:prstGeom>
          <a:noFill/>
        </p:spPr>
        <p:txBody>
          <a:bodyPr wrap="none" rtlCol="0">
            <a:spAutoFit/>
          </a:bodyPr>
          <a:lstStyle/>
          <a:p>
            <a:r>
              <a:rPr kumimoji="1" lang="en-US" altLang="ja-JP" sz="1600" dirty="0">
                <a:latin typeface="Meiryo UI" panose="020B0604030504040204" pitchFamily="34" charset="-128"/>
                <a:ea typeface="Meiryo UI" panose="020B0604030504040204" pitchFamily="34" charset="-128"/>
              </a:rPr>
              <a:t>/32</a:t>
            </a:r>
            <a:endParaRPr kumimoji="1" lang="ja-JP" altLang="en-US" sz="160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657385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13.png"/><Relationship Id="rId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9.png"/><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2.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4.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4.png"/><Relationship Id="rId4" Type="http://schemas.openxmlformats.org/officeDocument/2006/relationships/image" Target="../media/image33.png"/><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7.xml"/><Relationship Id="rId7" Type="http://schemas.openxmlformats.org/officeDocument/2006/relationships/image" Target="../media/image38.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notesSlide" Target="../notesSlides/notesSlide20.xml"/><Relationship Id="rId9"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2.png"/><Relationship Id="rId7"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5.gif"/><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36.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9.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40.png"/><Relationship Id="rId5" Type="http://schemas.openxmlformats.org/officeDocument/2006/relationships/image" Target="../media/image50.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1.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52.png"/><Relationship Id="rId5" Type="http://schemas.openxmlformats.org/officeDocument/2006/relationships/image" Target="../media/image40.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atlab-blog.com/" TargetMode="External"/><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www.shoeisha.co.jp/book/detail/9784798184869" TargetMode="External"/><Relationship Id="rId4" Type="http://schemas.openxmlformats.org/officeDocument/2006/relationships/hyperlink" Target="https://pyhack.connpass.com/" TargetMode="Externa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4.jpe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53.png"/><Relationship Id="rId5" Type="http://schemas.openxmlformats.org/officeDocument/2006/relationships/image" Target="../media/image40.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gif"/><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BA587C7-2C5A-BD82-E62A-0ABBEC376F6E}"/>
              </a:ext>
            </a:extLst>
          </p:cNvPr>
          <p:cNvSpPr/>
          <p:nvPr/>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1288D4F6-E7E6-49EC-98E3-F8153FD2B759}"/>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1425325"/>
            <a:ext cx="12192000" cy="3549029"/>
          </a:xfrm>
          <a:prstGeom prst="rect">
            <a:avLst/>
          </a:prstGeom>
        </p:spPr>
      </p:pic>
      <p:sp>
        <p:nvSpPr>
          <p:cNvPr id="21" name="正方形/長方形 20">
            <a:extLst>
              <a:ext uri="{FF2B5EF4-FFF2-40B4-BE49-F238E27FC236}">
                <a16:creationId xmlns:a16="http://schemas.microsoft.com/office/drawing/2014/main" id="{AA1EA166-63A2-8CA0-0DB9-5AF5BF5BFB4E}"/>
              </a:ext>
            </a:extLst>
          </p:cNvPr>
          <p:cNvSpPr/>
          <p:nvPr/>
        </p:nvSpPr>
        <p:spPr>
          <a:xfrm>
            <a:off x="0" y="1424154"/>
            <a:ext cx="12192000" cy="3534960"/>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5801640-81A6-0517-DB3E-4E5B36D088E1}"/>
              </a:ext>
            </a:extLst>
          </p:cNvPr>
          <p:cNvSpPr txBox="1"/>
          <p:nvPr/>
        </p:nvSpPr>
        <p:spPr>
          <a:xfrm>
            <a:off x="987871" y="2251888"/>
            <a:ext cx="10216258" cy="1661993"/>
          </a:xfrm>
          <a:prstGeom prst="rect">
            <a:avLst/>
          </a:prstGeom>
          <a:noFill/>
        </p:spPr>
        <p:txBody>
          <a:bodyPr wrap="none" rtlCol="0">
            <a:spAutoFit/>
          </a:bodyPr>
          <a:lstStyle/>
          <a:p>
            <a:pPr algn="ctr"/>
            <a:r>
              <a:rPr kumimoji="1" lang="en-US" altLang="ja-JP" sz="4800" b="1" dirty="0">
                <a:effectLst>
                  <a:glow rad="317500">
                    <a:schemeClr val="bg1"/>
                  </a:glow>
                </a:effectLst>
                <a:latin typeface="Hiragino Maru Gothic Pro W4" panose="020F0400000000000000" pitchFamily="34" charset="-128"/>
                <a:ea typeface="Hiragino Maru Gothic Pro W4" panose="020F0400000000000000" pitchFamily="34" charset="-128"/>
              </a:rPr>
              <a:t>Python × </a:t>
            </a:r>
            <a:r>
              <a:rPr kumimoji="1" lang="ja-JP" altLang="en-US" sz="4800" b="1">
                <a:effectLst>
                  <a:glow rad="317500">
                    <a:schemeClr val="bg1"/>
                  </a:glow>
                </a:effectLst>
                <a:latin typeface="Hiragino Maru Gothic Pro W4" panose="020F0400000000000000" pitchFamily="34" charset="-128"/>
                <a:ea typeface="Hiragino Maru Gothic Pro W4" panose="020F0400000000000000" pitchFamily="34" charset="-128"/>
              </a:rPr>
              <a:t>信号処理入門！</a:t>
            </a:r>
            <a:endParaRPr kumimoji="1" lang="en-US" altLang="ja-JP" sz="4800" b="1" dirty="0">
              <a:effectLst>
                <a:glow rad="317500">
                  <a:schemeClr val="bg1"/>
                </a:glow>
              </a:effectLst>
              <a:latin typeface="Hiragino Maru Gothic Pro W4" panose="020F0400000000000000" pitchFamily="34" charset="-128"/>
              <a:ea typeface="Hiragino Maru Gothic Pro W4" panose="020F0400000000000000" pitchFamily="34" charset="-128"/>
            </a:endParaRPr>
          </a:p>
          <a:p>
            <a:pPr algn="ctr"/>
            <a:r>
              <a:rPr lang="ja-JP" altLang="en-US" sz="4800" b="1">
                <a:effectLst>
                  <a:glow rad="317500">
                    <a:schemeClr val="bg1"/>
                  </a:glow>
                </a:effectLst>
                <a:latin typeface="Hiragino Maru Gothic Pro W4" panose="020F0400000000000000" pitchFamily="34" charset="-128"/>
                <a:ea typeface="Hiragino Maru Gothic Pro W4" panose="020F0400000000000000" pitchFamily="34" charset="-128"/>
              </a:rPr>
              <a:t>スペクトログラムで</a:t>
            </a:r>
            <a:r>
              <a:rPr lang="en-US" altLang="ja-JP" sz="4800" b="1" dirty="0">
                <a:effectLst>
                  <a:glow rad="317500">
                    <a:schemeClr val="bg1"/>
                  </a:glow>
                </a:effectLst>
                <a:latin typeface="Hiragino Maru Gothic Pro W4" panose="020F0400000000000000" pitchFamily="34" charset="-128"/>
                <a:ea typeface="Hiragino Maru Gothic Pro W4" panose="020F0400000000000000" pitchFamily="34" charset="-128"/>
              </a:rPr>
              <a:t> </a:t>
            </a:r>
            <a:r>
              <a:rPr lang="ja-JP" altLang="en-US" sz="5400" b="1">
                <a:solidFill>
                  <a:srgbClr val="0432FF"/>
                </a:solidFill>
                <a:effectLst>
                  <a:glow rad="317500">
                    <a:schemeClr val="bg1"/>
                  </a:glow>
                </a:effectLst>
                <a:latin typeface="Hiragino Maru Gothic Pro W4" panose="020F0400000000000000" pitchFamily="34" charset="-128"/>
                <a:ea typeface="Hiragino Maru Gothic Pro W4" panose="020F0400000000000000" pitchFamily="34" charset="-128"/>
              </a:rPr>
              <a:t>視る</a:t>
            </a:r>
            <a:r>
              <a:rPr lang="en-US" altLang="ja-JP" sz="5400" b="1" dirty="0">
                <a:solidFill>
                  <a:srgbClr val="0432FF"/>
                </a:solidFill>
                <a:effectLst>
                  <a:glow rad="317500">
                    <a:schemeClr val="bg1"/>
                  </a:glow>
                </a:effectLst>
                <a:latin typeface="Hiragino Maru Gothic Pro W4" panose="020F0400000000000000" pitchFamily="34" charset="-128"/>
                <a:ea typeface="Hiragino Maru Gothic Pro W4" panose="020F0400000000000000" pitchFamily="34" charset="-128"/>
              </a:rPr>
              <a:t> </a:t>
            </a:r>
            <a:r>
              <a:rPr lang="ja-JP" altLang="en-US" sz="4800" b="1">
                <a:effectLst>
                  <a:glow rad="317500">
                    <a:schemeClr val="bg1"/>
                  </a:glow>
                </a:effectLst>
                <a:latin typeface="Hiragino Maru Gothic Pro W4" panose="020F0400000000000000" pitchFamily="34" charset="-128"/>
                <a:ea typeface="Hiragino Maru Gothic Pro W4" panose="020F0400000000000000" pitchFamily="34" charset="-128"/>
              </a:rPr>
              <a:t>音の世界</a:t>
            </a:r>
            <a:endParaRPr kumimoji="1" lang="ja-JP" altLang="en-US" sz="4800" b="1">
              <a:effectLst>
                <a:glow rad="317500">
                  <a:schemeClr val="bg1"/>
                </a:glow>
              </a:effectLst>
              <a:latin typeface="Hiragino Maru Gothic Pro W4" panose="020F0400000000000000" pitchFamily="34" charset="-128"/>
              <a:ea typeface="Hiragino Maru Gothic Pro W4" panose="020F0400000000000000" pitchFamily="34" charset="-128"/>
            </a:endParaRPr>
          </a:p>
        </p:txBody>
      </p:sp>
      <p:sp>
        <p:nvSpPr>
          <p:cNvPr id="7" name="テキスト ボックス 6">
            <a:extLst>
              <a:ext uri="{FF2B5EF4-FFF2-40B4-BE49-F238E27FC236}">
                <a16:creationId xmlns:a16="http://schemas.microsoft.com/office/drawing/2014/main" id="{675B41E5-CAD0-603E-6F26-4CF00F879679}"/>
              </a:ext>
            </a:extLst>
          </p:cNvPr>
          <p:cNvSpPr txBox="1"/>
          <p:nvPr/>
        </p:nvSpPr>
        <p:spPr>
          <a:xfrm>
            <a:off x="1439423" y="5735756"/>
            <a:ext cx="2776209" cy="830997"/>
          </a:xfrm>
          <a:prstGeom prst="rect">
            <a:avLst/>
          </a:prstGeom>
          <a:noFill/>
        </p:spPr>
        <p:txBody>
          <a:bodyPr wrap="none" rtlCol="0">
            <a:spAutoFit/>
          </a:bodyPr>
          <a:lstStyle/>
          <a:p>
            <a:r>
              <a:rPr lang="en-US" altLang="ja-JP" sz="2400" dirty="0">
                <a:solidFill>
                  <a:schemeClr val="bg1"/>
                </a:solidFill>
                <a:latin typeface="Meiryo UI" panose="020B0604030504040204" pitchFamily="34" charset="-128"/>
                <a:ea typeface="Meiryo UI" panose="020B0604030504040204" pitchFamily="34" charset="-128"/>
              </a:rPr>
              <a:t>2025.9.27(Day2)</a:t>
            </a:r>
          </a:p>
          <a:p>
            <a:r>
              <a:rPr lang="en-US" altLang="ja-JP" sz="2400" dirty="0">
                <a:solidFill>
                  <a:schemeClr val="bg1"/>
                </a:solidFill>
                <a:latin typeface="Meiryo UI" panose="020B0604030504040204" pitchFamily="34" charset="-128"/>
                <a:ea typeface="Meiryo UI" panose="020B0604030504040204" pitchFamily="34" charset="-128"/>
              </a:rPr>
              <a:t>10:20-10:50</a:t>
            </a:r>
            <a:endParaRPr kumimoji="1" lang="ja-JP" altLang="en-US" sz="2400">
              <a:solidFill>
                <a:schemeClr val="bg1"/>
              </a:solidFill>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31D4BE9F-962F-9608-A554-361198A5506D}"/>
              </a:ext>
            </a:extLst>
          </p:cNvPr>
          <p:cNvSpPr txBox="1"/>
          <p:nvPr/>
        </p:nvSpPr>
        <p:spPr>
          <a:xfrm>
            <a:off x="7564260" y="6105088"/>
            <a:ext cx="733406" cy="461665"/>
          </a:xfrm>
          <a:prstGeom prst="rect">
            <a:avLst/>
          </a:prstGeom>
          <a:noFill/>
        </p:spPr>
        <p:txBody>
          <a:bodyPr wrap="none" rtlCol="0">
            <a:spAutoFit/>
          </a:bodyPr>
          <a:lstStyle/>
          <a:p>
            <a:pPr algn="ctr"/>
            <a:r>
              <a:rPr kumimoji="1" lang="en-US" altLang="ja-JP" sz="2400" dirty="0">
                <a:solidFill>
                  <a:schemeClr val="bg1"/>
                </a:solidFill>
                <a:latin typeface="Meiryo UI" panose="020B0604030504040204" pitchFamily="34" charset="-128"/>
                <a:ea typeface="Meiryo UI" panose="020B0604030504040204" pitchFamily="34" charset="-128"/>
              </a:rPr>
              <a:t>wat</a:t>
            </a:r>
            <a:endParaRPr kumimoji="1" lang="ja-JP" altLang="en-US" sz="2400">
              <a:solidFill>
                <a:schemeClr val="bg1"/>
              </a:solidFill>
              <a:latin typeface="Meiryo UI" panose="020B0604030504040204" pitchFamily="34" charset="-128"/>
              <a:ea typeface="Meiryo UI" panose="020B0604030504040204" pitchFamily="34" charset="-128"/>
            </a:endParaRPr>
          </a:p>
        </p:txBody>
      </p:sp>
      <p:pic>
        <p:nvPicPr>
          <p:cNvPr id="10" name="図 9" descr="アイコン&#10;&#10;自動的に生成された説明">
            <a:extLst>
              <a:ext uri="{FF2B5EF4-FFF2-40B4-BE49-F238E27FC236}">
                <a16:creationId xmlns:a16="http://schemas.microsoft.com/office/drawing/2014/main" id="{D9A54A0D-DEEB-690F-956F-AD9C21A00B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97666" y="6193183"/>
            <a:ext cx="293678" cy="285475"/>
          </a:xfrm>
          <a:prstGeom prst="rect">
            <a:avLst/>
          </a:prstGeom>
        </p:spPr>
      </p:pic>
      <p:sp>
        <p:nvSpPr>
          <p:cNvPr id="11" name="テキスト ボックス 10">
            <a:extLst>
              <a:ext uri="{FF2B5EF4-FFF2-40B4-BE49-F238E27FC236}">
                <a16:creationId xmlns:a16="http://schemas.microsoft.com/office/drawing/2014/main" id="{09997ED1-6351-FE99-58B7-954481E22571}"/>
              </a:ext>
            </a:extLst>
          </p:cNvPr>
          <p:cNvSpPr txBox="1"/>
          <p:nvPr/>
        </p:nvSpPr>
        <p:spPr>
          <a:xfrm>
            <a:off x="8543308" y="6135865"/>
            <a:ext cx="1647567" cy="400110"/>
          </a:xfrm>
          <a:prstGeom prst="rect">
            <a:avLst/>
          </a:prstGeom>
          <a:noFill/>
        </p:spPr>
        <p:txBody>
          <a:bodyPr wrap="none" rtlCol="0">
            <a:spAutoFit/>
          </a:bodyPr>
          <a:lstStyle/>
          <a:p>
            <a:r>
              <a:rPr kumimoji="1" lang="en-US" altLang="ja-JP" sz="2000" dirty="0">
                <a:solidFill>
                  <a:schemeClr val="bg1"/>
                </a:solidFill>
                <a:latin typeface="Meiryo UI" panose="020B0604030504040204" pitchFamily="34" charset="-128"/>
                <a:ea typeface="Meiryo UI" panose="020B0604030504040204" pitchFamily="34" charset="-128"/>
              </a:rPr>
              <a:t>@watlablog</a:t>
            </a:r>
            <a:endParaRPr kumimoji="1" lang="ja-JP" altLang="en-US" sz="2000">
              <a:solidFill>
                <a:schemeClr val="bg1"/>
              </a:solidFill>
              <a:latin typeface="Meiryo UI" panose="020B0604030504040204" pitchFamily="34" charset="-128"/>
              <a:ea typeface="Meiryo UI" panose="020B0604030504040204" pitchFamily="34" charset="-128"/>
            </a:endParaRPr>
          </a:p>
        </p:txBody>
      </p:sp>
      <p:sp>
        <p:nvSpPr>
          <p:cNvPr id="14" name="テキスト ボックス 13">
            <a:extLst>
              <a:ext uri="{FF2B5EF4-FFF2-40B4-BE49-F238E27FC236}">
                <a16:creationId xmlns:a16="http://schemas.microsoft.com/office/drawing/2014/main" id="{71CDC7A7-9A08-EB78-911E-B1910E48090D}"/>
              </a:ext>
            </a:extLst>
          </p:cNvPr>
          <p:cNvSpPr txBox="1"/>
          <p:nvPr/>
        </p:nvSpPr>
        <p:spPr>
          <a:xfrm>
            <a:off x="4888232" y="548218"/>
            <a:ext cx="2415533" cy="461665"/>
          </a:xfrm>
          <a:prstGeom prst="rect">
            <a:avLst/>
          </a:prstGeom>
          <a:noFill/>
        </p:spPr>
        <p:txBody>
          <a:bodyPr wrap="none" rtlCol="0">
            <a:spAutoFit/>
          </a:bodyPr>
          <a:lstStyle/>
          <a:p>
            <a:r>
              <a:rPr kumimoji="1" lang="en-US" altLang="ja-JP" sz="2400" dirty="0">
                <a:solidFill>
                  <a:schemeClr val="bg1"/>
                </a:solidFill>
                <a:latin typeface="Meiryo UI" panose="020B0604030504040204" pitchFamily="34" charset="-128"/>
                <a:ea typeface="Meiryo UI" panose="020B0604030504040204" pitchFamily="34" charset="-128"/>
              </a:rPr>
              <a:t>PyCon JP 2025</a:t>
            </a:r>
          </a:p>
        </p:txBody>
      </p:sp>
      <p:pic>
        <p:nvPicPr>
          <p:cNvPr id="16" name="図 15" descr="アイコン&#10;&#10;自動的に生成された説明">
            <a:extLst>
              <a:ext uri="{FF2B5EF4-FFF2-40B4-BE49-F238E27FC236}">
                <a16:creationId xmlns:a16="http://schemas.microsoft.com/office/drawing/2014/main" id="{F0667BA4-E644-FE1B-C47E-B4BA0E27B80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07834" y="5541115"/>
            <a:ext cx="1057366" cy="1057366"/>
          </a:xfrm>
          <a:prstGeom prst="rect">
            <a:avLst/>
          </a:prstGeom>
        </p:spPr>
      </p:pic>
      <p:sp>
        <p:nvSpPr>
          <p:cNvPr id="3" name="テキスト ボックス 2">
            <a:extLst>
              <a:ext uri="{FF2B5EF4-FFF2-40B4-BE49-F238E27FC236}">
                <a16:creationId xmlns:a16="http://schemas.microsoft.com/office/drawing/2014/main" id="{DDF8D6A8-8315-D00E-850D-697D612388C5}"/>
              </a:ext>
            </a:extLst>
          </p:cNvPr>
          <p:cNvSpPr txBox="1"/>
          <p:nvPr/>
        </p:nvSpPr>
        <p:spPr>
          <a:xfrm>
            <a:off x="1076839" y="4893609"/>
            <a:ext cx="10216259" cy="400110"/>
          </a:xfrm>
          <a:prstGeom prst="rect">
            <a:avLst/>
          </a:prstGeom>
          <a:noFill/>
        </p:spPr>
        <p:txBody>
          <a:bodyPr wrap="square" rtlCol="0">
            <a:spAutoFit/>
          </a:bodyPr>
          <a:lstStyle/>
          <a:p>
            <a:pPr algn="ctr"/>
            <a:r>
              <a:rPr kumimoji="1" lang="en-US" altLang="ja-JP" sz="2000" dirty="0">
                <a:solidFill>
                  <a:schemeClr val="bg1"/>
                </a:solidFill>
                <a:effectLst/>
                <a:latin typeface="Times New Roman" panose="02020603050405020304" pitchFamily="18" charset="0"/>
                <a:ea typeface="Hiragino Maru Gothic Pro W4" panose="020F0400000000000000" pitchFamily="34" charset="-128"/>
                <a:cs typeface="Times New Roman" panose="02020603050405020304" pitchFamily="18" charset="0"/>
              </a:rPr>
              <a:t>Python × Signal Processing</a:t>
            </a:r>
            <a:r>
              <a:rPr lang="en-US" altLang="ja-JP" sz="2000" dirty="0">
                <a:solidFill>
                  <a:schemeClr val="bg1"/>
                </a:solidFill>
                <a:effectLst/>
                <a:latin typeface="Times New Roman" panose="02020603050405020304" pitchFamily="18" charset="0"/>
                <a:ea typeface="Hiragino Maru Gothic Pro W4" panose="020F0400000000000000" pitchFamily="34" charset="-128"/>
                <a:cs typeface="Times New Roman" panose="02020603050405020304" pitchFamily="18" charset="0"/>
              </a:rPr>
              <a:t>! The Sound World </a:t>
            </a:r>
            <a:r>
              <a:rPr lang="en-US" altLang="ja-JP" sz="2000" dirty="0">
                <a:solidFill>
                  <a:srgbClr val="0432FF"/>
                </a:solidFill>
                <a:effectLst>
                  <a:glow rad="114300">
                    <a:schemeClr val="bg1"/>
                  </a:glow>
                </a:effectLst>
                <a:latin typeface="Times New Roman" panose="02020603050405020304" pitchFamily="18" charset="0"/>
                <a:ea typeface="Hiragino Maru Gothic Pro W4" panose="020F0400000000000000" pitchFamily="34" charset="-128"/>
                <a:cs typeface="Times New Roman" panose="02020603050405020304" pitchFamily="18" charset="0"/>
              </a:rPr>
              <a:t>Visualized</a:t>
            </a:r>
            <a:r>
              <a:rPr lang="en-US" altLang="ja-JP" sz="2000" dirty="0">
                <a:solidFill>
                  <a:schemeClr val="bg1"/>
                </a:solidFill>
                <a:effectLst/>
                <a:latin typeface="Times New Roman" panose="02020603050405020304" pitchFamily="18" charset="0"/>
                <a:ea typeface="Hiragino Maru Gothic Pro W4" panose="020F0400000000000000" pitchFamily="34" charset="-128"/>
                <a:cs typeface="Times New Roman" panose="02020603050405020304" pitchFamily="18" charset="0"/>
              </a:rPr>
              <a:t> with Spectrograms</a:t>
            </a:r>
            <a:endParaRPr kumimoji="1" lang="ja-JP" altLang="en-US" sz="2000">
              <a:solidFill>
                <a:schemeClr val="bg1"/>
              </a:solidFill>
              <a:effectLst/>
              <a:latin typeface="Times New Roman" panose="02020603050405020304" pitchFamily="18" charset="0"/>
              <a:ea typeface="Hiragino Maru Gothic Pro W4" panose="020F0400000000000000" pitchFamily="34" charset="-128"/>
              <a:cs typeface="Times New Roman" panose="02020603050405020304" pitchFamily="18" charset="0"/>
            </a:endParaRPr>
          </a:p>
        </p:txBody>
      </p:sp>
    </p:spTree>
    <p:extLst>
      <p:ext uri="{BB962C8B-B14F-4D97-AF65-F5344CB8AC3E}">
        <p14:creationId xmlns:p14="http://schemas.microsoft.com/office/powerpoint/2010/main" val="3503914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EAFB6BE5-ECB4-A4E2-4DF4-0EF77FC29497}"/>
              </a:ext>
            </a:extLst>
          </p:cNvPr>
          <p:cNvSpPr txBox="1"/>
          <p:nvPr/>
        </p:nvSpPr>
        <p:spPr>
          <a:xfrm>
            <a:off x="10886" y="35657"/>
            <a:ext cx="970137" cy="553998"/>
          </a:xfrm>
          <a:prstGeom prst="rect">
            <a:avLst/>
          </a:prstGeom>
          <a:noFill/>
        </p:spPr>
        <p:txBody>
          <a:bodyPr wrap="none" rtlCol="0">
            <a:spAutoFit/>
          </a:bodyPr>
          <a:lstStyle/>
          <a:p>
            <a:r>
              <a:rPr kumimoji="1" lang="ja-JP" altLang="en-US" sz="3000" b="1">
                <a:latin typeface="Hiragino Maru Gothic Pro W4" panose="020F0400000000000000" pitchFamily="34" charset="-128"/>
                <a:ea typeface="Hiragino Maru Gothic Pro W4" panose="020F0400000000000000" pitchFamily="34" charset="-128"/>
              </a:rPr>
              <a:t>目次</a:t>
            </a:r>
          </a:p>
        </p:txBody>
      </p:sp>
      <p:sp>
        <p:nvSpPr>
          <p:cNvPr id="6" name="テキスト ボックス 5">
            <a:extLst>
              <a:ext uri="{FF2B5EF4-FFF2-40B4-BE49-F238E27FC236}">
                <a16:creationId xmlns:a16="http://schemas.microsoft.com/office/drawing/2014/main" id="{24AF8744-35BD-D0E6-3CD0-E334BDF3A375}"/>
              </a:ext>
            </a:extLst>
          </p:cNvPr>
          <p:cNvSpPr txBox="1"/>
          <p:nvPr/>
        </p:nvSpPr>
        <p:spPr>
          <a:xfrm>
            <a:off x="95844" y="754114"/>
            <a:ext cx="7882286" cy="3754874"/>
          </a:xfrm>
          <a:prstGeom prst="rect">
            <a:avLst/>
          </a:prstGeom>
          <a:noFill/>
        </p:spPr>
        <p:txBody>
          <a:bodyPr wrap="none" rtlCol="0">
            <a:spAutoFit/>
          </a:bodyPr>
          <a:lstStyle/>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自己紹介</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このトークについて</a:t>
            </a:r>
            <a:endParaRPr kumimoji="1"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rPr>
              <a:t>Python</a:t>
            </a: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で信号処理をするメリット</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環境構築</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kumimoji="1" lang="ja-JP" altLang="en-US" sz="3000">
                <a:latin typeface="Hiragino Maru Gothic Pro W4" panose="020F0400000000000000" pitchFamily="34" charset="-128"/>
                <a:ea typeface="Hiragino Maru Gothic Pro W4" panose="020F0400000000000000" pitchFamily="34" charset="-128"/>
              </a:rPr>
              <a:t>音声分析のために知っておくべき基礎知識</a:t>
            </a:r>
            <a:endParaRPr kumimoji="1" lang="en-US" altLang="ja-JP" sz="3000" dirty="0">
              <a:latin typeface="Hiragino Maru Gothic Pro W4" panose="020F0400000000000000" pitchFamily="34" charset="-128"/>
              <a:ea typeface="Hiragino Maru Gothic Pro W4" panose="020F0400000000000000" pitchFamily="34" charset="-128"/>
            </a:endParaRPr>
          </a:p>
          <a:p>
            <a:pPr marL="914400" lvl="1" indent="-457200">
              <a:buAutoNum type="arabicPeriod"/>
            </a:pPr>
            <a:r>
              <a:rPr lang="ja-JP" altLang="en-US" sz="2400">
                <a:latin typeface="Hiragino Maru Gothic Pro W4" panose="020F0400000000000000" pitchFamily="34" charset="-128"/>
                <a:ea typeface="Hiragino Maru Gothic Pro W4" panose="020F0400000000000000" pitchFamily="34" charset="-128"/>
              </a:rPr>
              <a:t>測定</a:t>
            </a:r>
            <a:endParaRPr lang="en-US" altLang="ja-JP" sz="2400" dirty="0">
              <a:latin typeface="Hiragino Maru Gothic Pro W4" panose="020F0400000000000000" pitchFamily="34" charset="-128"/>
              <a:ea typeface="Hiragino Maru Gothic Pro W4" panose="020F0400000000000000" pitchFamily="34" charset="-128"/>
            </a:endParaRPr>
          </a:p>
          <a:p>
            <a:pPr marL="914400" lvl="1" indent="-457200">
              <a:buAutoNum type="arabicPeriod"/>
            </a:pPr>
            <a:r>
              <a:rPr lang="ja-JP" altLang="en-US" sz="2400">
                <a:latin typeface="Hiragino Maru Gothic Pro W4" panose="020F0400000000000000" pitchFamily="34" charset="-128"/>
                <a:ea typeface="Hiragino Maru Gothic Pro W4" panose="020F0400000000000000" pitchFamily="34" charset="-128"/>
              </a:rPr>
              <a:t>周波数分析</a:t>
            </a:r>
            <a:endParaRPr lang="en-US" altLang="ja-JP" sz="2400" dirty="0">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スペクトログラムの描き方</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kumimoji="1"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色々な音の可視化結果</a:t>
            </a:r>
            <a:endParaRPr kumimoji="1"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まとめ</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kumimoji="1"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リアルタイムスペクトログラムのデモ</a:t>
            </a:r>
          </a:p>
        </p:txBody>
      </p:sp>
    </p:spTree>
    <p:extLst>
      <p:ext uri="{BB962C8B-B14F-4D97-AF65-F5344CB8AC3E}">
        <p14:creationId xmlns:p14="http://schemas.microsoft.com/office/powerpoint/2010/main" val="2998152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10</a:t>
            </a:fld>
            <a:endParaRPr kumimoji="1" lang="ja-JP" altLang="en-US"/>
          </a:p>
        </p:txBody>
      </p:sp>
      <p:sp>
        <p:nvSpPr>
          <p:cNvPr id="5" name="テキスト ボックス 4">
            <a:extLst>
              <a:ext uri="{FF2B5EF4-FFF2-40B4-BE49-F238E27FC236}">
                <a16:creationId xmlns:a16="http://schemas.microsoft.com/office/drawing/2014/main" id="{EAFB6BE5-ECB4-A4E2-4DF4-0EF77FC29497}"/>
              </a:ext>
            </a:extLst>
          </p:cNvPr>
          <p:cNvSpPr txBox="1"/>
          <p:nvPr/>
        </p:nvSpPr>
        <p:spPr>
          <a:xfrm>
            <a:off x="10886" y="35657"/>
            <a:ext cx="5698996"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5.1.</a:t>
            </a:r>
            <a:r>
              <a:rPr lang="ja-JP" altLang="en-US" sz="3000" b="1">
                <a:latin typeface="Hiragino Maru Gothic Pro W4" panose="020F0400000000000000" pitchFamily="34" charset="-128"/>
                <a:ea typeface="Hiragino Maru Gothic Pro W4" panose="020F0400000000000000" pitchFamily="34" charset="-128"/>
              </a:rPr>
              <a:t>測定：</a:t>
            </a:r>
            <a:r>
              <a:rPr lang="en-US" altLang="ja-JP" sz="3000" b="1" dirty="0">
                <a:latin typeface="Hiragino Maru Gothic Pro W4" panose="020F0400000000000000" pitchFamily="34" charset="-128"/>
                <a:ea typeface="Hiragino Maru Gothic Pro W4" panose="020F0400000000000000" pitchFamily="34" charset="-128"/>
              </a:rPr>
              <a:t>PyAudio</a:t>
            </a:r>
            <a:r>
              <a:rPr lang="ja-JP" altLang="en-US" sz="3000" b="1">
                <a:latin typeface="Hiragino Maru Gothic Pro W4" panose="020F0400000000000000" pitchFamily="34" charset="-128"/>
                <a:ea typeface="Hiragino Maru Gothic Pro W4" panose="020F0400000000000000" pitchFamily="34" charset="-128"/>
              </a:rPr>
              <a:t>による録音</a:t>
            </a:r>
          </a:p>
        </p:txBody>
      </p:sp>
      <p:sp>
        <p:nvSpPr>
          <p:cNvPr id="7" name="テキスト ボックス 6">
            <a:extLst>
              <a:ext uri="{FF2B5EF4-FFF2-40B4-BE49-F238E27FC236}">
                <a16:creationId xmlns:a16="http://schemas.microsoft.com/office/drawing/2014/main" id="{E072E9A9-432C-2DE1-3C5A-51E8D8B3C7AA}"/>
              </a:ext>
            </a:extLst>
          </p:cNvPr>
          <p:cNvSpPr txBox="1"/>
          <p:nvPr/>
        </p:nvSpPr>
        <p:spPr>
          <a:xfrm>
            <a:off x="5856845" y="1142816"/>
            <a:ext cx="5391219" cy="4339650"/>
          </a:xfrm>
          <a:prstGeom prst="rect">
            <a:avLst/>
          </a:prstGeom>
          <a:noFill/>
        </p:spPr>
        <p:txBody>
          <a:bodyPr wrap="none" rtlCol="0">
            <a:spAutoFit/>
          </a:bodyPr>
          <a:lstStyle/>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def record(index, samplerate, fs, duration):</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ja-JP" altLang="ja-JP" sz="1200" kern="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Menlo" panose="020B0609030804020204" pitchFamily="49" charset="0"/>
              </a:rPr>
              <a:t>録音する関数</a:t>
            </a:r>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endParaRPr lang="ja-JP" altLang="ja-JP" sz="1200" kern="100">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pa = pyaudio.PyAudio()</a:t>
            </a:r>
            <a:endParaRPr lang="ja-JP" altLang="ja-JP" sz="1200" kern="100">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endParaRPr lang="ja-JP" altLang="ja-JP" sz="1200" kern="100">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en-US" altLang="ja-JP" sz="1200" kern="0" dirty="0">
                <a:solidFill>
                  <a:srgbClr val="008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ja-JP" altLang="ja-JP" sz="1200" kern="0">
                <a:solidFill>
                  <a:srgbClr val="008000"/>
                </a:solidFill>
                <a:effectLst/>
                <a:highlight>
                  <a:srgbClr val="FFFFFF"/>
                </a:highlight>
                <a:latin typeface="Menlo" panose="020B0609030804020204" pitchFamily="49" charset="0"/>
                <a:ea typeface="ＭＳ Ｐゴシック" panose="020B0600070205080204" pitchFamily="34" charset="-128"/>
                <a:cs typeface="Menlo" panose="020B0609030804020204" pitchFamily="49" charset="0"/>
              </a:rPr>
              <a:t>ストリームの開始</a:t>
            </a:r>
            <a:endParaRPr lang="ja-JP" altLang="ja-JP" sz="1200" kern="100">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data = []</a:t>
            </a:r>
          </a:p>
          <a:p>
            <a:r>
              <a:rPr lang="en-US" altLang="ja-JP" sz="1200" kern="0" dirty="0">
                <a:solidFill>
                  <a:srgbClr val="000000"/>
                </a:solidFill>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stream = pa.open(format=pyaudio.paInt16, </a:t>
            </a:r>
          </a:p>
          <a:p>
            <a:r>
              <a:rPr lang="en-US" altLang="ja-JP" sz="1200" kern="0" dirty="0">
                <a:solidFill>
                  <a:srgbClr val="000000"/>
                </a:solidFill>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channels=</a:t>
            </a:r>
            <a:r>
              <a:rPr lang="en-US" altLang="ja-JP" sz="1200" kern="0" dirty="0">
                <a:solidFill>
                  <a:srgbClr val="098658"/>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1</a:t>
            </a:r>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a:t>
            </a:r>
          </a:p>
          <a:p>
            <a:r>
              <a:rPr lang="en-US" altLang="ja-JP" sz="1200" kern="0" dirty="0">
                <a:solidFill>
                  <a:srgbClr val="000000"/>
                </a:solidFill>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rate=samplerate,</a:t>
            </a:r>
            <a:endParaRPr lang="ja-JP" altLang="ja-JP" sz="1200" kern="100">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input=</a:t>
            </a:r>
            <a:r>
              <a:rPr lang="en-US" altLang="ja-JP" sz="1200" kern="0" dirty="0">
                <a:solidFill>
                  <a:srgbClr val="0000FF"/>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True</a:t>
            </a:r>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a:t>
            </a:r>
          </a:p>
          <a:p>
            <a:r>
              <a:rPr lang="en-US" altLang="ja-JP" sz="1200" kern="0" dirty="0">
                <a:solidFill>
                  <a:srgbClr val="000000"/>
                </a:solidFill>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input_device_index=index,</a:t>
            </a:r>
          </a:p>
          <a:p>
            <a:r>
              <a:rPr lang="en-US" altLang="ja-JP" sz="1200" kern="0" dirty="0">
                <a:solidFill>
                  <a:srgbClr val="000000"/>
                </a:solidFill>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frames_per_buffer=fs)</a:t>
            </a:r>
            <a:endParaRPr lang="ja-JP" altLang="ja-JP" sz="1200" kern="100">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endParaRPr lang="ja-JP" altLang="ja-JP" sz="1200" kern="100">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ja-JP" altLang="en-US" sz="1200" kern="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フレームサイズ毎に音声を録音していくループ</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for i in range(int(((duration * samplerate) / fs))):</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frame = stream.read(fs)</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data.append(frame)</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 </a:t>
            </a:r>
            <a:r>
              <a:rPr lang="ja-JP" altLang="en-US" sz="1200" kern="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ストリームの終了</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stream.stop_stream()</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stream.close()</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pa.terminate()</a:t>
            </a:r>
          </a:p>
        </p:txBody>
      </p:sp>
      <p:pic>
        <p:nvPicPr>
          <p:cNvPr id="9" name="図 8" descr="QR コード&#10;&#10;自動的に生成された説明">
            <a:extLst>
              <a:ext uri="{FF2B5EF4-FFF2-40B4-BE49-F238E27FC236}">
                <a16:creationId xmlns:a16="http://schemas.microsoft.com/office/drawing/2014/main" id="{ADEBA642-0F51-3BF5-2373-1EC81EE80C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59319" y="5895154"/>
            <a:ext cx="919981" cy="919981"/>
          </a:xfrm>
          <a:prstGeom prst="rect">
            <a:avLst/>
          </a:prstGeom>
        </p:spPr>
      </p:pic>
      <p:sp>
        <p:nvSpPr>
          <p:cNvPr id="10" name="テキスト ボックス 9">
            <a:extLst>
              <a:ext uri="{FF2B5EF4-FFF2-40B4-BE49-F238E27FC236}">
                <a16:creationId xmlns:a16="http://schemas.microsoft.com/office/drawing/2014/main" id="{15925318-4A2E-E1BA-0789-11A2EFC1BA82}"/>
              </a:ext>
            </a:extLst>
          </p:cNvPr>
          <p:cNvSpPr txBox="1"/>
          <p:nvPr/>
        </p:nvSpPr>
        <p:spPr>
          <a:xfrm>
            <a:off x="9336537" y="6175383"/>
            <a:ext cx="1524776"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Sample/record.py</a:t>
            </a:r>
            <a:endParaRPr kumimoji="1" lang="ja-JP" altLang="en-US" sz="1200">
              <a:latin typeface="Hiragino Maru Gothic Pro W4" panose="020F0400000000000000" pitchFamily="34" charset="-128"/>
              <a:ea typeface="Hiragino Maru Gothic Pro W4" panose="020F0400000000000000" pitchFamily="34" charset="-128"/>
            </a:endParaRPr>
          </a:p>
        </p:txBody>
      </p:sp>
      <p:pic>
        <p:nvPicPr>
          <p:cNvPr id="12" name="図 11" descr="図形&#10;&#10;低い精度で自動的に生成された説明">
            <a:extLst>
              <a:ext uri="{FF2B5EF4-FFF2-40B4-BE49-F238E27FC236}">
                <a16:creationId xmlns:a16="http://schemas.microsoft.com/office/drawing/2014/main" id="{B23B8D66-F53C-8A78-EDE1-C794CBFFA6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20602" y="5978789"/>
            <a:ext cx="484331" cy="484331"/>
          </a:xfrm>
          <a:prstGeom prst="rect">
            <a:avLst/>
          </a:prstGeom>
        </p:spPr>
      </p:pic>
      <p:cxnSp>
        <p:nvCxnSpPr>
          <p:cNvPr id="24" name="直線矢印コネクタ 23">
            <a:extLst>
              <a:ext uri="{FF2B5EF4-FFF2-40B4-BE49-F238E27FC236}">
                <a16:creationId xmlns:a16="http://schemas.microsoft.com/office/drawing/2014/main" id="{FF0E7CE4-19D4-022F-6D7E-37ABFA5CC919}"/>
              </a:ext>
            </a:extLst>
          </p:cNvPr>
          <p:cNvCxnSpPr/>
          <p:nvPr/>
        </p:nvCxnSpPr>
        <p:spPr>
          <a:xfrm flipH="1">
            <a:off x="8413855" y="1812886"/>
            <a:ext cx="309489" cy="0"/>
          </a:xfrm>
          <a:prstGeom prst="straightConnector1">
            <a:avLst/>
          </a:prstGeom>
          <a:ln>
            <a:solidFill>
              <a:srgbClr val="0432FF"/>
            </a:solidFill>
            <a:tailEnd type="triangle" w="lg" len="lg"/>
          </a:ln>
        </p:spPr>
        <p:style>
          <a:lnRef idx="2">
            <a:schemeClr val="accent1"/>
          </a:lnRef>
          <a:fillRef idx="0">
            <a:schemeClr val="accent1"/>
          </a:fillRef>
          <a:effectRef idx="1">
            <a:schemeClr val="accent1"/>
          </a:effectRef>
          <a:fontRef idx="minor">
            <a:schemeClr val="tx1"/>
          </a:fontRef>
        </p:style>
      </p:cxnSp>
      <p:sp>
        <p:nvSpPr>
          <p:cNvPr id="25" name="テキスト ボックス 24">
            <a:extLst>
              <a:ext uri="{FF2B5EF4-FFF2-40B4-BE49-F238E27FC236}">
                <a16:creationId xmlns:a16="http://schemas.microsoft.com/office/drawing/2014/main" id="{109B6D72-8548-176A-D3C6-71C10C8D366C}"/>
              </a:ext>
            </a:extLst>
          </p:cNvPr>
          <p:cNvSpPr txBox="1"/>
          <p:nvPr/>
        </p:nvSpPr>
        <p:spPr>
          <a:xfrm>
            <a:off x="8695208" y="1655035"/>
            <a:ext cx="1454244" cy="307777"/>
          </a:xfrm>
          <a:prstGeom prst="rect">
            <a:avLst/>
          </a:prstGeom>
          <a:noFill/>
        </p:spPr>
        <p:txBody>
          <a:bodyPr wrap="none" rtlCol="0">
            <a:spAutoFit/>
          </a:bodyPr>
          <a:lstStyle/>
          <a:p>
            <a:r>
              <a:rPr lang="en-US" altLang="ja-JP" sz="1400" dirty="0">
                <a:solidFill>
                  <a:srgbClr val="0432FF"/>
                </a:solidFill>
                <a:latin typeface="Hiragino Maru Gothic Pro W4" panose="020F0400000000000000" pitchFamily="34" charset="-128"/>
                <a:ea typeface="Hiragino Maru Gothic Pro W4" panose="020F0400000000000000" pitchFamily="34" charset="-128"/>
              </a:rPr>
              <a:t>PyAudio</a:t>
            </a:r>
            <a:r>
              <a:rPr lang="ja-JP" altLang="en-US" sz="1400">
                <a:solidFill>
                  <a:srgbClr val="0432FF"/>
                </a:solidFill>
                <a:latin typeface="Hiragino Maru Gothic Pro W4" panose="020F0400000000000000" pitchFamily="34" charset="-128"/>
                <a:ea typeface="Hiragino Maru Gothic Pro W4" panose="020F0400000000000000" pitchFamily="34" charset="-128"/>
              </a:rPr>
              <a:t>の準備</a:t>
            </a:r>
            <a:endParaRPr lang="en-US" altLang="ja-JP" sz="1400" dirty="0">
              <a:solidFill>
                <a:srgbClr val="0432FF"/>
              </a:solidFill>
              <a:latin typeface="Hiragino Maru Gothic Pro W4" panose="020F0400000000000000" pitchFamily="34" charset="-128"/>
              <a:ea typeface="Hiragino Maru Gothic Pro W4" panose="020F0400000000000000" pitchFamily="34" charset="-128"/>
            </a:endParaRPr>
          </a:p>
        </p:txBody>
      </p:sp>
      <p:cxnSp>
        <p:nvCxnSpPr>
          <p:cNvPr id="33" name="直線矢印コネクタ 32">
            <a:extLst>
              <a:ext uri="{FF2B5EF4-FFF2-40B4-BE49-F238E27FC236}">
                <a16:creationId xmlns:a16="http://schemas.microsoft.com/office/drawing/2014/main" id="{39B01AF8-C68F-9A66-3B06-0557CB0138ED}"/>
              </a:ext>
            </a:extLst>
          </p:cNvPr>
          <p:cNvCxnSpPr>
            <a:cxnSpLocks/>
          </p:cNvCxnSpPr>
          <p:nvPr/>
        </p:nvCxnSpPr>
        <p:spPr>
          <a:xfrm flipH="1">
            <a:off x="9004094" y="2747078"/>
            <a:ext cx="1457908" cy="0"/>
          </a:xfrm>
          <a:prstGeom prst="straightConnector1">
            <a:avLst/>
          </a:prstGeom>
          <a:ln>
            <a:solidFill>
              <a:srgbClr val="0432FF"/>
            </a:solidFill>
            <a:tailEnd type="triangle" w="lg" len="lg"/>
          </a:ln>
        </p:spPr>
        <p:style>
          <a:lnRef idx="2">
            <a:schemeClr val="accent1"/>
          </a:lnRef>
          <a:fillRef idx="0">
            <a:schemeClr val="accent1"/>
          </a:fillRef>
          <a:effectRef idx="1">
            <a:schemeClr val="accent1"/>
          </a:effectRef>
          <a:fontRef idx="minor">
            <a:schemeClr val="tx1"/>
          </a:fontRef>
        </p:style>
      </p:cxnSp>
      <p:sp>
        <p:nvSpPr>
          <p:cNvPr id="35" name="テキスト ボックス 34">
            <a:extLst>
              <a:ext uri="{FF2B5EF4-FFF2-40B4-BE49-F238E27FC236}">
                <a16:creationId xmlns:a16="http://schemas.microsoft.com/office/drawing/2014/main" id="{441720BB-BD9F-22E5-8B3F-034BD9944E92}"/>
              </a:ext>
            </a:extLst>
          </p:cNvPr>
          <p:cNvSpPr txBox="1"/>
          <p:nvPr/>
        </p:nvSpPr>
        <p:spPr>
          <a:xfrm>
            <a:off x="10462002" y="2593189"/>
            <a:ext cx="1261884" cy="307777"/>
          </a:xfrm>
          <a:prstGeom prst="rect">
            <a:avLst/>
          </a:prstGeom>
          <a:noFill/>
        </p:spPr>
        <p:txBody>
          <a:bodyPr wrap="none" rtlCol="0">
            <a:spAutoFit/>
          </a:bodyPr>
          <a:lstStyle/>
          <a:p>
            <a:r>
              <a:rPr lang="ja-JP" altLang="en-US" sz="1400">
                <a:solidFill>
                  <a:srgbClr val="0432FF"/>
                </a:solidFill>
                <a:latin typeface="Hiragino Maru Gothic Pro W4" panose="020F0400000000000000" pitchFamily="34" charset="-128"/>
                <a:ea typeface="Hiragino Maru Gothic Pro W4" panose="020F0400000000000000" pitchFamily="34" charset="-128"/>
              </a:rPr>
              <a:t>チャンネル数</a:t>
            </a:r>
            <a:endParaRPr lang="en-US" altLang="ja-JP" sz="1400" dirty="0">
              <a:solidFill>
                <a:srgbClr val="0432FF"/>
              </a:solidFill>
              <a:latin typeface="Hiragino Maru Gothic Pro W4" panose="020F0400000000000000" pitchFamily="34" charset="-128"/>
              <a:ea typeface="Hiragino Maru Gothic Pro W4" panose="020F0400000000000000" pitchFamily="34" charset="-128"/>
            </a:endParaRPr>
          </a:p>
        </p:txBody>
      </p:sp>
      <p:cxnSp>
        <p:nvCxnSpPr>
          <p:cNvPr id="39" name="直線矢印コネクタ 38">
            <a:extLst>
              <a:ext uri="{FF2B5EF4-FFF2-40B4-BE49-F238E27FC236}">
                <a16:creationId xmlns:a16="http://schemas.microsoft.com/office/drawing/2014/main" id="{60939FB5-A906-B538-D007-B245DEF1EE19}"/>
              </a:ext>
            </a:extLst>
          </p:cNvPr>
          <p:cNvCxnSpPr>
            <a:cxnSpLocks/>
            <a:stCxn id="41" idx="1"/>
          </p:cNvCxnSpPr>
          <p:nvPr/>
        </p:nvCxnSpPr>
        <p:spPr>
          <a:xfrm flipH="1" flipV="1">
            <a:off x="10176346" y="3274933"/>
            <a:ext cx="285656" cy="615"/>
          </a:xfrm>
          <a:prstGeom prst="straightConnector1">
            <a:avLst/>
          </a:prstGeom>
          <a:ln>
            <a:solidFill>
              <a:srgbClr val="0432FF"/>
            </a:solidFill>
            <a:tailEnd type="triangle" w="lg" len="lg"/>
          </a:ln>
        </p:spPr>
        <p:style>
          <a:lnRef idx="2">
            <a:schemeClr val="accent1"/>
          </a:lnRef>
          <a:fillRef idx="0">
            <a:schemeClr val="accent1"/>
          </a:fillRef>
          <a:effectRef idx="1">
            <a:schemeClr val="accent1"/>
          </a:effectRef>
          <a:fontRef idx="minor">
            <a:schemeClr val="tx1"/>
          </a:fontRef>
        </p:style>
      </p:cxnSp>
      <p:sp>
        <p:nvSpPr>
          <p:cNvPr id="41" name="テキスト ボックス 40">
            <a:extLst>
              <a:ext uri="{FF2B5EF4-FFF2-40B4-BE49-F238E27FC236}">
                <a16:creationId xmlns:a16="http://schemas.microsoft.com/office/drawing/2014/main" id="{10F01F13-2380-52B6-D5ED-B6C3EA7C1C4A}"/>
              </a:ext>
            </a:extLst>
          </p:cNvPr>
          <p:cNvSpPr txBox="1"/>
          <p:nvPr/>
        </p:nvSpPr>
        <p:spPr>
          <a:xfrm>
            <a:off x="10462002" y="3121659"/>
            <a:ext cx="1261884" cy="307777"/>
          </a:xfrm>
          <a:prstGeom prst="rect">
            <a:avLst/>
          </a:prstGeom>
          <a:noFill/>
        </p:spPr>
        <p:txBody>
          <a:bodyPr wrap="none" rtlCol="0">
            <a:spAutoFit/>
          </a:bodyPr>
          <a:lstStyle/>
          <a:p>
            <a:r>
              <a:rPr lang="ja-JP" altLang="en-US" sz="1400">
                <a:solidFill>
                  <a:srgbClr val="0432FF"/>
                </a:solidFill>
                <a:latin typeface="Hiragino Maru Gothic Pro W4" panose="020F0400000000000000" pitchFamily="34" charset="-128"/>
                <a:ea typeface="Hiragino Maru Gothic Pro W4" panose="020F0400000000000000" pitchFamily="34" charset="-128"/>
              </a:rPr>
              <a:t>デバイス番号</a:t>
            </a:r>
            <a:endParaRPr lang="en-US" altLang="ja-JP" sz="1400" dirty="0">
              <a:solidFill>
                <a:srgbClr val="0432FF"/>
              </a:solidFill>
              <a:latin typeface="Hiragino Maru Gothic Pro W4" panose="020F0400000000000000" pitchFamily="34" charset="-128"/>
              <a:ea typeface="Hiragino Maru Gothic Pro W4" panose="020F0400000000000000" pitchFamily="34" charset="-128"/>
            </a:endParaRPr>
          </a:p>
        </p:txBody>
      </p:sp>
      <p:sp>
        <p:nvSpPr>
          <p:cNvPr id="83" name="テキスト ボックス 82">
            <a:extLst>
              <a:ext uri="{FF2B5EF4-FFF2-40B4-BE49-F238E27FC236}">
                <a16:creationId xmlns:a16="http://schemas.microsoft.com/office/drawing/2014/main" id="{11111F98-3B1D-1229-77FC-A1E25C76AAB8}"/>
              </a:ext>
            </a:extLst>
          </p:cNvPr>
          <p:cNvSpPr txBox="1"/>
          <p:nvPr/>
        </p:nvSpPr>
        <p:spPr>
          <a:xfrm>
            <a:off x="7553192" y="6523539"/>
            <a:ext cx="3809056"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https://github.com/watlablog/pyconjp2025-wat</a:t>
            </a:r>
            <a:endParaRPr kumimoji="1" lang="ja-JP" altLang="en-US" sz="1200">
              <a:latin typeface="Hiragino Maru Gothic Pro W4" panose="020F0400000000000000" pitchFamily="34" charset="-128"/>
              <a:ea typeface="Hiragino Maru Gothic Pro W4" panose="020F0400000000000000" pitchFamily="34" charset="-128"/>
            </a:endParaRPr>
          </a:p>
        </p:txBody>
      </p:sp>
      <p:sp>
        <p:nvSpPr>
          <p:cNvPr id="89" name="テキスト ボックス 88">
            <a:extLst>
              <a:ext uri="{FF2B5EF4-FFF2-40B4-BE49-F238E27FC236}">
                <a16:creationId xmlns:a16="http://schemas.microsoft.com/office/drawing/2014/main" id="{86C2E345-FD7F-A7C6-8AB3-595C110AA0F6}"/>
              </a:ext>
            </a:extLst>
          </p:cNvPr>
          <p:cNvSpPr txBox="1"/>
          <p:nvPr/>
        </p:nvSpPr>
        <p:spPr>
          <a:xfrm>
            <a:off x="95844" y="614414"/>
            <a:ext cx="5840060" cy="3139321"/>
          </a:xfrm>
          <a:prstGeom prst="rect">
            <a:avLst/>
          </a:prstGeom>
          <a:noFill/>
        </p:spPr>
        <p:txBody>
          <a:bodyPr wrap="none" rtlCol="0">
            <a:spAutoFit/>
          </a:bodyPr>
          <a:lstStyle/>
          <a:p>
            <a:pPr marL="342900" indent="-342900">
              <a:buFont typeface="Wingdings" pitchFamily="2" charset="2"/>
              <a:buChar char="l"/>
            </a:pPr>
            <a:r>
              <a:rPr lang="en-US" altLang="ja-JP" b="1" dirty="0">
                <a:latin typeface="Hiragino Maru Gothic Pro W4" panose="020F0400000000000000" pitchFamily="34" charset="-128"/>
                <a:ea typeface="Hiragino Maru Gothic Pro W4" panose="020F0400000000000000" pitchFamily="34" charset="-128"/>
              </a:rPr>
              <a:t>PyAudio</a:t>
            </a:r>
            <a:br>
              <a:rPr lang="en-US" altLang="ja-JP" dirty="0">
                <a:latin typeface="Hiragino Maru Gothic Pro W4" panose="020F0400000000000000" pitchFamily="34" charset="-128"/>
                <a:ea typeface="Hiragino Maru Gothic Pro W4" panose="020F0400000000000000" pitchFamily="34" charset="-128"/>
              </a:rPr>
            </a:br>
            <a:r>
              <a:rPr lang="ja-JP" altLang="en-US">
                <a:latin typeface="Hiragino Maru Gothic Pro W4" panose="020F0400000000000000" pitchFamily="34" charset="-128"/>
                <a:ea typeface="Hiragino Maru Gothic Pro W4" panose="020F0400000000000000" pitchFamily="34" charset="-128"/>
              </a:rPr>
              <a:t>クロスプラットフォームなオーディオライブラリ。</a:t>
            </a:r>
            <a:br>
              <a:rPr lang="en-US" altLang="ja-JP" dirty="0">
                <a:latin typeface="Hiragino Maru Gothic Pro W4" panose="020F0400000000000000" pitchFamily="34" charset="-128"/>
                <a:ea typeface="Hiragino Maru Gothic Pro W4" panose="020F0400000000000000" pitchFamily="34" charset="-128"/>
              </a:rPr>
            </a:br>
            <a:r>
              <a:rPr lang="en-US" altLang="ja-JP" dirty="0">
                <a:latin typeface="Hiragino Maru Gothic Pro W4" panose="020F0400000000000000" pitchFamily="34" charset="-128"/>
                <a:ea typeface="Hiragino Maru Gothic Pro W4" panose="020F0400000000000000" pitchFamily="34" charset="-128"/>
              </a:rPr>
              <a:t>Linux, Windows, macOS</a:t>
            </a:r>
            <a:r>
              <a:rPr lang="ja-JP" altLang="en-US">
                <a:latin typeface="Hiragino Maru Gothic Pro W4" panose="020F0400000000000000" pitchFamily="34" charset="-128"/>
                <a:ea typeface="Hiragino Maru Gothic Pro W4" panose="020F0400000000000000" pitchFamily="34" charset="-128"/>
              </a:rPr>
              <a:t>等で</a:t>
            </a:r>
            <a:r>
              <a:rPr lang="en-US" altLang="ja-JP" dirty="0">
                <a:latin typeface="Hiragino Maru Gothic Pro W4" panose="020F0400000000000000" pitchFamily="34" charset="-128"/>
                <a:ea typeface="Hiragino Maru Gothic Pro W4" panose="020F0400000000000000" pitchFamily="34" charset="-128"/>
              </a:rPr>
              <a:t>Python</a:t>
            </a:r>
            <a:r>
              <a:rPr lang="ja-JP" altLang="en-US">
                <a:latin typeface="Hiragino Maru Gothic Pro W4" panose="020F0400000000000000" pitchFamily="34" charset="-128"/>
                <a:ea typeface="Hiragino Maru Gothic Pro W4" panose="020F0400000000000000" pitchFamily="34" charset="-128"/>
              </a:rPr>
              <a:t>を使った</a:t>
            </a:r>
            <a:br>
              <a:rPr lang="en-US" altLang="ja-JP" dirty="0">
                <a:latin typeface="Hiragino Maru Gothic Pro W4" panose="020F0400000000000000" pitchFamily="34" charset="-128"/>
                <a:ea typeface="Hiragino Maru Gothic Pro W4" panose="020F0400000000000000" pitchFamily="34" charset="-128"/>
              </a:rPr>
            </a:br>
            <a:r>
              <a:rPr lang="ja-JP" altLang="en-US">
                <a:latin typeface="Hiragino Maru Gothic Pro W4" panose="020F0400000000000000" pitchFamily="34" charset="-128"/>
                <a:ea typeface="Hiragino Maru Gothic Pro W4" panose="020F0400000000000000" pitchFamily="34" charset="-128"/>
              </a:rPr>
              <a:t>オーディオの再生・録音が簡単にできる。</a:t>
            </a:r>
            <a:br>
              <a:rPr lang="en-US" altLang="ja-JP" dirty="0">
                <a:latin typeface="Hiragino Maru Gothic Pro W4" panose="020F0400000000000000" pitchFamily="34" charset="-128"/>
                <a:ea typeface="Hiragino Maru Gothic Pro W4" panose="020F0400000000000000" pitchFamily="34" charset="-128"/>
              </a:rPr>
            </a:br>
            <a:endParaRPr lang="en-US" altLang="ja-JP" dirty="0">
              <a:latin typeface="Hiragino Maru Gothic Pro W4" panose="020F0400000000000000" pitchFamily="34" charset="-128"/>
              <a:ea typeface="Hiragino Maru Gothic Pro W4" panose="020F0400000000000000" pitchFamily="34" charset="-128"/>
            </a:endParaRPr>
          </a:p>
          <a:p>
            <a:pPr marL="342900" indent="-342900">
              <a:buFont typeface="Wingdings" pitchFamily="2" charset="2"/>
              <a:buChar char="l"/>
            </a:pPr>
            <a:r>
              <a:rPr lang="ja-JP" altLang="en-US" b="1">
                <a:latin typeface="Hiragino Maru Gothic Pro W4" panose="020F0400000000000000" pitchFamily="34" charset="-128"/>
                <a:ea typeface="Hiragino Maru Gothic Pro W4" panose="020F0400000000000000" pitchFamily="34" charset="-128"/>
              </a:rPr>
              <a:t>チャンネル数</a:t>
            </a:r>
            <a:br>
              <a:rPr lang="en-US" altLang="ja-JP" dirty="0">
                <a:latin typeface="Hiragino Maru Gothic Pro W4" panose="020F0400000000000000" pitchFamily="34" charset="-128"/>
                <a:ea typeface="Hiragino Maru Gothic Pro W4" panose="020F0400000000000000" pitchFamily="34" charset="-128"/>
              </a:rPr>
            </a:br>
            <a:r>
              <a:rPr lang="en-US" altLang="ja-JP" dirty="0">
                <a:latin typeface="Hiragino Maru Gothic Pro W4" panose="020F0400000000000000" pitchFamily="34" charset="-128"/>
                <a:ea typeface="Hiragino Maru Gothic Pro W4" panose="020F0400000000000000" pitchFamily="34" charset="-128"/>
              </a:rPr>
              <a:t>1 = </a:t>
            </a:r>
            <a:r>
              <a:rPr lang="ja-JP" altLang="en-US">
                <a:latin typeface="Hiragino Maru Gothic Pro W4" panose="020F0400000000000000" pitchFamily="34" charset="-128"/>
                <a:ea typeface="Hiragino Maru Gothic Pro W4" panose="020F0400000000000000" pitchFamily="34" charset="-128"/>
              </a:rPr>
              <a:t>モノラル</a:t>
            </a:r>
            <a:br>
              <a:rPr lang="en-US" altLang="ja-JP" dirty="0">
                <a:latin typeface="Hiragino Maru Gothic Pro W4" panose="020F0400000000000000" pitchFamily="34" charset="-128"/>
                <a:ea typeface="Hiragino Maru Gothic Pro W4" panose="020F0400000000000000" pitchFamily="34" charset="-128"/>
              </a:rPr>
            </a:br>
            <a:r>
              <a:rPr lang="en-US" altLang="ja-JP" dirty="0">
                <a:latin typeface="Hiragino Maru Gothic Pro W4" panose="020F0400000000000000" pitchFamily="34" charset="-128"/>
                <a:ea typeface="Hiragino Maru Gothic Pro W4" panose="020F0400000000000000" pitchFamily="34" charset="-128"/>
              </a:rPr>
              <a:t>2 = </a:t>
            </a:r>
            <a:r>
              <a:rPr lang="ja-JP" altLang="en-US">
                <a:latin typeface="Hiragino Maru Gothic Pro W4" panose="020F0400000000000000" pitchFamily="34" charset="-128"/>
                <a:ea typeface="Hiragino Maru Gothic Pro W4" panose="020F0400000000000000" pitchFamily="34" charset="-128"/>
              </a:rPr>
              <a:t>ステレオ</a:t>
            </a:r>
            <a:br>
              <a:rPr lang="en-US" altLang="ja-JP" dirty="0">
                <a:latin typeface="Hiragino Maru Gothic Pro W4" panose="020F0400000000000000" pitchFamily="34" charset="-128"/>
                <a:ea typeface="Hiragino Maru Gothic Pro W4" panose="020F0400000000000000" pitchFamily="34" charset="-128"/>
              </a:rPr>
            </a:br>
            <a:endParaRPr lang="en-US" altLang="ja-JP" dirty="0">
              <a:latin typeface="Hiragino Maru Gothic Pro W4" panose="020F0400000000000000" pitchFamily="34" charset="-128"/>
              <a:ea typeface="Hiragino Maru Gothic Pro W4" panose="020F0400000000000000" pitchFamily="34" charset="-128"/>
            </a:endParaRPr>
          </a:p>
          <a:p>
            <a:pPr marL="342900" indent="-342900">
              <a:buFont typeface="Wingdings" pitchFamily="2" charset="2"/>
              <a:buChar char="l"/>
            </a:pPr>
            <a:r>
              <a:rPr lang="ja-JP" altLang="en-US" b="1">
                <a:latin typeface="Hiragino Maru Gothic Pro W4" panose="020F0400000000000000" pitchFamily="34" charset="-128"/>
                <a:ea typeface="Hiragino Maru Gothic Pro W4" panose="020F0400000000000000" pitchFamily="34" charset="-128"/>
              </a:rPr>
              <a:t>デバイス番号</a:t>
            </a:r>
            <a:br>
              <a:rPr lang="en-US" altLang="ja-JP" dirty="0">
                <a:latin typeface="Hiragino Maru Gothic Pro W4" panose="020F0400000000000000" pitchFamily="34" charset="-128"/>
                <a:ea typeface="Hiragino Maru Gothic Pro W4" panose="020F0400000000000000" pitchFamily="34" charset="-128"/>
              </a:rPr>
            </a:br>
            <a:r>
              <a:rPr lang="ja-JP" altLang="en-US">
                <a:latin typeface="Hiragino Maru Gothic Pro W4" panose="020F0400000000000000" pitchFamily="34" charset="-128"/>
                <a:ea typeface="Hiragino Maru Gothic Pro W4" panose="020F0400000000000000" pitchFamily="34" charset="-128"/>
              </a:rPr>
              <a:t>オーディオデバイスの指標</a:t>
            </a:r>
            <a:r>
              <a:rPr lang="en-US" altLang="ja-JP" baseline="30000" dirty="0">
                <a:latin typeface="Hiragino Maru Gothic Pro W4" panose="020F0400000000000000" pitchFamily="34" charset="-128"/>
                <a:ea typeface="Hiragino Maru Gothic Pro W4" panose="020F0400000000000000" pitchFamily="34" charset="-128"/>
              </a:rPr>
              <a:t>※</a:t>
            </a:r>
            <a:r>
              <a:rPr lang="ja-JP" altLang="en-US" baseline="30000">
                <a:latin typeface="Hiragino Maru Gothic Pro W4" panose="020F0400000000000000" pitchFamily="34" charset="-128"/>
                <a:ea typeface="Hiragino Maru Gothic Pro W4" panose="020F0400000000000000" pitchFamily="34" charset="-128"/>
              </a:rPr>
              <a:t>環境毎に番号は異なる</a:t>
            </a:r>
            <a:endParaRPr lang="en-US" altLang="ja-JP" baseline="30000" dirty="0">
              <a:latin typeface="Hiragino Maru Gothic Pro W4" panose="020F0400000000000000" pitchFamily="34" charset="-128"/>
              <a:ea typeface="Hiragino Maru Gothic Pro W4" panose="020F0400000000000000" pitchFamily="34" charset="-128"/>
            </a:endParaRPr>
          </a:p>
        </p:txBody>
      </p:sp>
      <p:pic>
        <p:nvPicPr>
          <p:cNvPr id="91" name="図 90" descr="時計 が含まれている画像&#10;&#10;自動的に生成された説明">
            <a:extLst>
              <a:ext uri="{FF2B5EF4-FFF2-40B4-BE49-F238E27FC236}">
                <a16:creationId xmlns:a16="http://schemas.microsoft.com/office/drawing/2014/main" id="{F579A2B0-57B3-644A-1897-F5FA49E439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38796" y="4543185"/>
            <a:ext cx="3317092" cy="1480355"/>
          </a:xfrm>
          <a:prstGeom prst="rect">
            <a:avLst/>
          </a:prstGeom>
        </p:spPr>
      </p:pic>
      <p:pic>
        <p:nvPicPr>
          <p:cNvPr id="93" name="グラフィックス 92" descr="ノート PC 単色塗りつぶし">
            <a:extLst>
              <a:ext uri="{FF2B5EF4-FFF2-40B4-BE49-F238E27FC236}">
                <a16:creationId xmlns:a16="http://schemas.microsoft.com/office/drawing/2014/main" id="{68CBA7FF-2F2A-0821-87C7-058D8E887E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350" y="4542430"/>
            <a:ext cx="1535651" cy="1535651"/>
          </a:xfrm>
          <a:prstGeom prst="rect">
            <a:avLst/>
          </a:prstGeom>
        </p:spPr>
      </p:pic>
      <p:sp>
        <p:nvSpPr>
          <p:cNvPr id="94" name="四角形吹き出し 93">
            <a:extLst>
              <a:ext uri="{FF2B5EF4-FFF2-40B4-BE49-F238E27FC236}">
                <a16:creationId xmlns:a16="http://schemas.microsoft.com/office/drawing/2014/main" id="{2F362F3B-3881-E2FF-08FD-C260CA98C4B5}"/>
              </a:ext>
            </a:extLst>
          </p:cNvPr>
          <p:cNvSpPr/>
          <p:nvPr/>
        </p:nvSpPr>
        <p:spPr>
          <a:xfrm>
            <a:off x="2260829" y="4389118"/>
            <a:ext cx="3575581" cy="1662827"/>
          </a:xfrm>
          <a:prstGeom prst="wedgeRectCallout">
            <a:avLst>
              <a:gd name="adj1" fmla="val -58828"/>
              <a:gd name="adj2" fmla="val -741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a:extLst>
              <a:ext uri="{FF2B5EF4-FFF2-40B4-BE49-F238E27FC236}">
                <a16:creationId xmlns:a16="http://schemas.microsoft.com/office/drawing/2014/main" id="{1E321AAD-CCF2-BDBD-D2BF-92F8DAF29D5A}"/>
              </a:ext>
            </a:extLst>
          </p:cNvPr>
          <p:cNvSpPr/>
          <p:nvPr/>
        </p:nvSpPr>
        <p:spPr>
          <a:xfrm>
            <a:off x="299634" y="4021359"/>
            <a:ext cx="5796365" cy="2154024"/>
          </a:xfrm>
          <a:prstGeom prst="roundRect">
            <a:avLst>
              <a:gd name="adj" fmla="val 9488"/>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a:extLst>
              <a:ext uri="{FF2B5EF4-FFF2-40B4-BE49-F238E27FC236}">
                <a16:creationId xmlns:a16="http://schemas.microsoft.com/office/drawing/2014/main" id="{6ED17C9F-0E20-24BC-40C0-862F9D02DE2B}"/>
              </a:ext>
            </a:extLst>
          </p:cNvPr>
          <p:cNvSpPr txBox="1"/>
          <p:nvPr/>
        </p:nvSpPr>
        <p:spPr>
          <a:xfrm>
            <a:off x="441479" y="3867471"/>
            <a:ext cx="3767378" cy="307777"/>
          </a:xfrm>
          <a:prstGeom prst="rect">
            <a:avLst/>
          </a:prstGeom>
          <a:solidFill>
            <a:schemeClr val="bg1"/>
          </a:solidFill>
        </p:spPr>
        <p:txBody>
          <a:bodyPr wrap="none" rtlCol="0">
            <a:spAutoFit/>
          </a:bodyPr>
          <a:lstStyle/>
          <a:p>
            <a:r>
              <a:rPr lang="en-US" altLang="ja-JP" sz="1400" b="1" dirty="0">
                <a:solidFill>
                  <a:srgbClr val="00B050"/>
                </a:solidFill>
                <a:latin typeface="Hiragino Maru Gothic Pro W4" panose="020F0400000000000000" pitchFamily="34" charset="-128"/>
                <a:ea typeface="Hiragino Maru Gothic Pro W4" panose="020F0400000000000000" pitchFamily="34" charset="-128"/>
              </a:rPr>
              <a:t>Check Point !</a:t>
            </a:r>
            <a:r>
              <a:rPr lang="ja-JP" altLang="en-US" sz="1400" b="1">
                <a:solidFill>
                  <a:srgbClr val="00B050"/>
                </a:solidFill>
                <a:latin typeface="Hiragino Maru Gothic Pro W4" panose="020F0400000000000000" pitchFamily="34" charset="-128"/>
                <a:ea typeface="Hiragino Maru Gothic Pro W4" panose="020F0400000000000000" pitchFamily="34" charset="-128"/>
              </a:rPr>
              <a:t>：オーディオデバイスとは？</a:t>
            </a:r>
            <a:endParaRPr lang="en-US" altLang="ja-JP" sz="1400" b="1" dirty="0">
              <a:solidFill>
                <a:srgbClr val="00B050"/>
              </a:solidFill>
              <a:latin typeface="Hiragino Maru Gothic Pro W4" panose="020F0400000000000000" pitchFamily="34" charset="-128"/>
              <a:ea typeface="Hiragino Maru Gothic Pro W4" panose="020F0400000000000000" pitchFamily="34" charset="-128"/>
            </a:endParaRPr>
          </a:p>
        </p:txBody>
      </p:sp>
      <p:sp>
        <p:nvSpPr>
          <p:cNvPr id="97" name="テキスト ボックス 96">
            <a:extLst>
              <a:ext uri="{FF2B5EF4-FFF2-40B4-BE49-F238E27FC236}">
                <a16:creationId xmlns:a16="http://schemas.microsoft.com/office/drawing/2014/main" id="{037338A3-9B6A-5A6B-0CC6-E5CE484BF920}"/>
              </a:ext>
            </a:extLst>
          </p:cNvPr>
          <p:cNvSpPr txBox="1"/>
          <p:nvPr/>
        </p:nvSpPr>
        <p:spPr>
          <a:xfrm>
            <a:off x="706764" y="4094023"/>
            <a:ext cx="5032147" cy="307777"/>
          </a:xfrm>
          <a:prstGeom prst="rect">
            <a:avLst/>
          </a:prstGeom>
          <a:noFill/>
        </p:spPr>
        <p:txBody>
          <a:bodyPr wrap="none" rtlCol="0">
            <a:spAutoFit/>
          </a:bodyPr>
          <a:lstStyle/>
          <a:p>
            <a:r>
              <a:rPr lang="ja-JP" altLang="en-US" sz="1400">
                <a:latin typeface="Hiragino Maru Gothic Pro W4" panose="020F0400000000000000" pitchFamily="34" charset="-128"/>
                <a:ea typeface="Hiragino Maru Gothic Pro W4" panose="020F0400000000000000" pitchFamily="34" charset="-128"/>
              </a:rPr>
              <a:t>オーディオデバイス：音声を再生したり録音したりする機器</a:t>
            </a:r>
            <a:endParaRPr lang="en-US" altLang="ja-JP" sz="1400" dirty="0">
              <a:latin typeface="Hiragino Maru Gothic Pro W4" panose="020F0400000000000000" pitchFamily="34" charset="-128"/>
              <a:ea typeface="Hiragino Maru Gothic Pro W4" panose="020F0400000000000000" pitchFamily="34" charset="-128"/>
            </a:endParaRPr>
          </a:p>
        </p:txBody>
      </p:sp>
      <p:sp>
        <p:nvSpPr>
          <p:cNvPr id="98" name="テキスト ボックス 97">
            <a:extLst>
              <a:ext uri="{FF2B5EF4-FFF2-40B4-BE49-F238E27FC236}">
                <a16:creationId xmlns:a16="http://schemas.microsoft.com/office/drawing/2014/main" id="{4C3A0791-E217-B4E9-03BA-5359844B887D}"/>
              </a:ext>
            </a:extLst>
          </p:cNvPr>
          <p:cNvSpPr txBox="1"/>
          <p:nvPr/>
        </p:nvSpPr>
        <p:spPr>
          <a:xfrm>
            <a:off x="2278154" y="5617929"/>
            <a:ext cx="663964" cy="307777"/>
          </a:xfrm>
          <a:prstGeom prst="rect">
            <a:avLst/>
          </a:prstGeom>
          <a:noFill/>
        </p:spPr>
        <p:txBody>
          <a:bodyPr wrap="none" rtlCol="0">
            <a:spAutoFit/>
          </a:bodyPr>
          <a:lstStyle/>
          <a:p>
            <a:r>
              <a:rPr lang="ja-JP" altLang="en-US" sz="1400">
                <a:latin typeface="Hiragino Maru Gothic Pro W4" panose="020F0400000000000000" pitchFamily="34" charset="-128"/>
                <a:ea typeface="Hiragino Maru Gothic Pro W4" panose="020F0400000000000000" pitchFamily="34" charset="-128"/>
              </a:rPr>
              <a:t>指標</a:t>
            </a:r>
            <a:r>
              <a:rPr lang="en-US" altLang="ja-JP" sz="1400" dirty="0">
                <a:latin typeface="Hiragino Maru Gothic Pro W4" panose="020F0400000000000000" pitchFamily="34" charset="-128"/>
                <a:ea typeface="Hiragino Maru Gothic Pro W4" panose="020F0400000000000000" pitchFamily="34" charset="-128"/>
              </a:rPr>
              <a:t>=</a:t>
            </a:r>
          </a:p>
        </p:txBody>
      </p:sp>
      <p:sp>
        <p:nvSpPr>
          <p:cNvPr id="99" name="テキスト ボックス 98">
            <a:extLst>
              <a:ext uri="{FF2B5EF4-FFF2-40B4-BE49-F238E27FC236}">
                <a16:creationId xmlns:a16="http://schemas.microsoft.com/office/drawing/2014/main" id="{7D61DE2C-F043-63F0-FA50-51F1FBBC8019}"/>
              </a:ext>
            </a:extLst>
          </p:cNvPr>
          <p:cNvSpPr txBox="1"/>
          <p:nvPr/>
        </p:nvSpPr>
        <p:spPr>
          <a:xfrm>
            <a:off x="9040303" y="5317898"/>
            <a:ext cx="2852063" cy="338554"/>
          </a:xfrm>
          <a:prstGeom prst="rect">
            <a:avLst/>
          </a:prstGeom>
          <a:noFill/>
        </p:spPr>
        <p:txBody>
          <a:bodyPr wrap="none" rtlCol="0" anchor="b">
            <a:spAutoFit/>
          </a:bodyPr>
          <a:lstStyle/>
          <a:p>
            <a:r>
              <a:rPr lang="ja-JP" altLang="en-US" sz="1600">
                <a:solidFill>
                  <a:srgbClr val="0432FF"/>
                </a:solidFill>
                <a:latin typeface="Hiragino Maru Gothic Pro W4" panose="020F0400000000000000" pitchFamily="34" charset="-128"/>
                <a:ea typeface="Hiragino Maru Gothic Pro W4" panose="020F0400000000000000" pitchFamily="34" charset="-128"/>
              </a:rPr>
              <a:t>コピペで動くコードはこちら</a:t>
            </a:r>
            <a:endParaRPr lang="en-US" altLang="ja-JP" sz="1600" dirty="0">
              <a:solidFill>
                <a:srgbClr val="0432FF"/>
              </a:solidFill>
              <a:latin typeface="Hiragino Maru Gothic Pro W4" panose="020F0400000000000000" pitchFamily="34" charset="-128"/>
              <a:ea typeface="Hiragino Maru Gothic Pro W4" panose="020F0400000000000000" pitchFamily="34" charset="-128"/>
            </a:endParaRPr>
          </a:p>
        </p:txBody>
      </p:sp>
      <p:sp>
        <p:nvSpPr>
          <p:cNvPr id="100" name="円形吹き出し 99">
            <a:extLst>
              <a:ext uri="{FF2B5EF4-FFF2-40B4-BE49-F238E27FC236}">
                <a16:creationId xmlns:a16="http://schemas.microsoft.com/office/drawing/2014/main" id="{0182ADD0-0F46-E4E7-A18E-639950FCD613}"/>
              </a:ext>
            </a:extLst>
          </p:cNvPr>
          <p:cNvSpPr/>
          <p:nvPr/>
        </p:nvSpPr>
        <p:spPr>
          <a:xfrm>
            <a:off x="8807911" y="5187456"/>
            <a:ext cx="3225053" cy="587248"/>
          </a:xfrm>
          <a:prstGeom prst="wedgeEllipseCallout">
            <a:avLst>
              <a:gd name="adj1" fmla="val 26320"/>
              <a:gd name="adj2" fmla="val 9223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05336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11</a:t>
            </a:fld>
            <a:endParaRPr kumimoji="1" lang="ja-JP" altLang="en-US"/>
          </a:p>
        </p:txBody>
      </p:sp>
      <p:sp>
        <p:nvSpPr>
          <p:cNvPr id="5" name="テキスト ボックス 4">
            <a:extLst>
              <a:ext uri="{FF2B5EF4-FFF2-40B4-BE49-F238E27FC236}">
                <a16:creationId xmlns:a16="http://schemas.microsoft.com/office/drawing/2014/main" id="{EAFB6BE5-ECB4-A4E2-4DF4-0EF77FC29497}"/>
              </a:ext>
            </a:extLst>
          </p:cNvPr>
          <p:cNvSpPr txBox="1"/>
          <p:nvPr/>
        </p:nvSpPr>
        <p:spPr>
          <a:xfrm>
            <a:off x="10886" y="35657"/>
            <a:ext cx="7624203"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5.1.</a:t>
            </a:r>
            <a:r>
              <a:rPr lang="ja-JP" altLang="en-US" sz="3000" b="1">
                <a:latin typeface="Hiragino Maru Gothic Pro W4" panose="020F0400000000000000" pitchFamily="34" charset="-128"/>
                <a:ea typeface="Hiragino Maru Gothic Pro W4" panose="020F0400000000000000" pitchFamily="34" charset="-128"/>
              </a:rPr>
              <a:t>測定：ビット数とサンプリングレート</a:t>
            </a:r>
          </a:p>
        </p:txBody>
      </p:sp>
      <p:sp>
        <p:nvSpPr>
          <p:cNvPr id="7" name="テキスト ボックス 6">
            <a:extLst>
              <a:ext uri="{FF2B5EF4-FFF2-40B4-BE49-F238E27FC236}">
                <a16:creationId xmlns:a16="http://schemas.microsoft.com/office/drawing/2014/main" id="{E072E9A9-432C-2DE1-3C5A-51E8D8B3C7AA}"/>
              </a:ext>
            </a:extLst>
          </p:cNvPr>
          <p:cNvSpPr txBox="1"/>
          <p:nvPr/>
        </p:nvSpPr>
        <p:spPr>
          <a:xfrm>
            <a:off x="5856845" y="1142816"/>
            <a:ext cx="5391219" cy="4339650"/>
          </a:xfrm>
          <a:prstGeom prst="rect">
            <a:avLst/>
          </a:prstGeom>
          <a:noFill/>
        </p:spPr>
        <p:txBody>
          <a:bodyPr wrap="none" rtlCol="0">
            <a:spAutoFit/>
          </a:bodyPr>
          <a:lstStyle/>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def record(index, samplerate, fs, duration):</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ja-JP" altLang="ja-JP" sz="1200" kern="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Menlo" panose="020B0609030804020204" pitchFamily="49" charset="0"/>
              </a:rPr>
              <a:t>録音する関数</a:t>
            </a:r>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pa = pyaudio.PyAudio()</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endParaRPr lang="ja-JP" altLang="ja-JP" sz="1200" kern="100">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en-US" altLang="ja-JP" sz="1200" kern="0" dirty="0">
                <a:solidFill>
                  <a:srgbClr val="008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ja-JP" altLang="ja-JP" sz="1200" kern="0">
                <a:solidFill>
                  <a:srgbClr val="008000"/>
                </a:solidFill>
                <a:effectLst/>
                <a:highlight>
                  <a:srgbClr val="FFFFFF"/>
                </a:highlight>
                <a:latin typeface="Menlo" panose="020B0609030804020204" pitchFamily="49" charset="0"/>
                <a:ea typeface="ＭＳ Ｐゴシック" panose="020B0600070205080204" pitchFamily="34" charset="-128"/>
                <a:cs typeface="Menlo" panose="020B0609030804020204" pitchFamily="49" charset="0"/>
              </a:rPr>
              <a:t>ストリームの開始</a:t>
            </a:r>
            <a:endParaRPr lang="ja-JP" altLang="ja-JP" sz="1200" kern="100">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data = []</a:t>
            </a:r>
          </a:p>
          <a:p>
            <a:r>
              <a:rPr lang="en-US" altLang="ja-JP" sz="1200" kern="0" dirty="0">
                <a:solidFill>
                  <a:srgbClr val="000000"/>
                </a:solidFill>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stream = pa.open(format=pyaudio.paInt16, </a:t>
            </a:r>
          </a:p>
          <a:p>
            <a:r>
              <a:rPr lang="en-US" altLang="ja-JP" sz="1200" kern="0" dirty="0">
                <a:solidFill>
                  <a:srgbClr val="000000"/>
                </a:solidFill>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channels=</a:t>
            </a:r>
            <a:r>
              <a:rPr lang="en-US" altLang="ja-JP" sz="1200" kern="0" dirty="0">
                <a:solidFill>
                  <a:srgbClr val="098658"/>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1</a:t>
            </a:r>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a:t>
            </a:r>
          </a:p>
          <a:p>
            <a:r>
              <a:rPr lang="en-US" altLang="ja-JP" sz="1200" kern="0" dirty="0">
                <a:solidFill>
                  <a:srgbClr val="000000"/>
                </a:solidFill>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rate=samplerate,</a:t>
            </a:r>
            <a:endParaRPr lang="ja-JP" altLang="ja-JP" sz="1200" kern="100">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input=</a:t>
            </a:r>
            <a:r>
              <a:rPr lang="en-US" altLang="ja-JP" sz="1200" kern="0" dirty="0">
                <a:solidFill>
                  <a:srgbClr val="0000FF"/>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True</a:t>
            </a:r>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a:t>
            </a:r>
          </a:p>
          <a:p>
            <a:r>
              <a:rPr lang="en-US" altLang="ja-JP" sz="1200" kern="0" dirty="0">
                <a:solidFill>
                  <a:srgbClr val="000000"/>
                </a:solidFill>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input_device_index=index,</a:t>
            </a:r>
          </a:p>
          <a:p>
            <a:r>
              <a:rPr lang="en-US" altLang="ja-JP" sz="1200" kern="0" dirty="0">
                <a:solidFill>
                  <a:srgbClr val="000000"/>
                </a:solidFill>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frames_per_buffer=fs)</a:t>
            </a:r>
            <a:endParaRPr lang="ja-JP" altLang="ja-JP" sz="1200" kern="100">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endParaRPr lang="ja-JP" altLang="ja-JP" sz="1200" kern="100">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ja-JP" altLang="en-US" sz="1200" kern="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フレームサイズ毎に音声を録音していくループ</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for i in range(int(((duration * samplerate) / fs))):</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frame = stream.read(fs)</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data.append(frame)</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 </a:t>
            </a:r>
            <a:r>
              <a:rPr lang="ja-JP" altLang="en-US" sz="1200" kern="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ストリームの終了</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stream.stop_stream()</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stream.close()</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pa.terminate()</a:t>
            </a:r>
          </a:p>
        </p:txBody>
      </p:sp>
      <p:pic>
        <p:nvPicPr>
          <p:cNvPr id="9" name="図 8" descr="QR コード&#10;&#10;自動的に生成された説明">
            <a:extLst>
              <a:ext uri="{FF2B5EF4-FFF2-40B4-BE49-F238E27FC236}">
                <a16:creationId xmlns:a16="http://schemas.microsoft.com/office/drawing/2014/main" id="{ADEBA642-0F51-3BF5-2373-1EC81EE80C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59319" y="5895154"/>
            <a:ext cx="919981" cy="919981"/>
          </a:xfrm>
          <a:prstGeom prst="rect">
            <a:avLst/>
          </a:prstGeom>
        </p:spPr>
      </p:pic>
      <p:sp>
        <p:nvSpPr>
          <p:cNvPr id="10" name="テキスト ボックス 9">
            <a:extLst>
              <a:ext uri="{FF2B5EF4-FFF2-40B4-BE49-F238E27FC236}">
                <a16:creationId xmlns:a16="http://schemas.microsoft.com/office/drawing/2014/main" id="{15925318-4A2E-E1BA-0789-11A2EFC1BA82}"/>
              </a:ext>
            </a:extLst>
          </p:cNvPr>
          <p:cNvSpPr txBox="1"/>
          <p:nvPr/>
        </p:nvSpPr>
        <p:spPr>
          <a:xfrm>
            <a:off x="9336537" y="6175383"/>
            <a:ext cx="1524776"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Sample/record.py</a:t>
            </a:r>
            <a:endParaRPr kumimoji="1" lang="ja-JP" altLang="en-US" sz="1200">
              <a:latin typeface="Hiragino Maru Gothic Pro W4" panose="020F0400000000000000" pitchFamily="34" charset="-128"/>
              <a:ea typeface="Hiragino Maru Gothic Pro W4" panose="020F0400000000000000" pitchFamily="34" charset="-128"/>
            </a:endParaRPr>
          </a:p>
        </p:txBody>
      </p:sp>
      <p:pic>
        <p:nvPicPr>
          <p:cNvPr id="12" name="図 11" descr="図形&#10;&#10;低い精度で自動的に生成された説明">
            <a:extLst>
              <a:ext uri="{FF2B5EF4-FFF2-40B4-BE49-F238E27FC236}">
                <a16:creationId xmlns:a16="http://schemas.microsoft.com/office/drawing/2014/main" id="{B23B8D66-F53C-8A78-EDE1-C794CBFFA6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20602" y="5978789"/>
            <a:ext cx="484331" cy="484331"/>
          </a:xfrm>
          <a:prstGeom prst="rect">
            <a:avLst/>
          </a:prstGeom>
        </p:spPr>
      </p:pic>
      <p:sp>
        <p:nvSpPr>
          <p:cNvPr id="30" name="テキスト ボックス 29">
            <a:extLst>
              <a:ext uri="{FF2B5EF4-FFF2-40B4-BE49-F238E27FC236}">
                <a16:creationId xmlns:a16="http://schemas.microsoft.com/office/drawing/2014/main" id="{60F0D82B-C672-252F-83C8-C882259A578F}"/>
              </a:ext>
            </a:extLst>
          </p:cNvPr>
          <p:cNvSpPr txBox="1"/>
          <p:nvPr/>
        </p:nvSpPr>
        <p:spPr>
          <a:xfrm>
            <a:off x="10462002" y="2389749"/>
            <a:ext cx="902811" cy="307777"/>
          </a:xfrm>
          <a:prstGeom prst="rect">
            <a:avLst/>
          </a:prstGeom>
          <a:noFill/>
        </p:spPr>
        <p:txBody>
          <a:bodyPr wrap="none" rtlCol="0">
            <a:spAutoFit/>
          </a:bodyPr>
          <a:lstStyle/>
          <a:p>
            <a:r>
              <a:rPr lang="ja-JP" altLang="en-US" sz="1400">
                <a:solidFill>
                  <a:srgbClr val="0432FF"/>
                </a:solidFill>
                <a:latin typeface="Hiragino Maru Gothic Pro W4" panose="020F0400000000000000" pitchFamily="34" charset="-128"/>
                <a:ea typeface="Hiragino Maru Gothic Pro W4" panose="020F0400000000000000" pitchFamily="34" charset="-128"/>
              </a:rPr>
              <a:t>ビット数</a:t>
            </a:r>
            <a:endParaRPr lang="en-US" altLang="ja-JP" sz="1400" dirty="0">
              <a:solidFill>
                <a:srgbClr val="0432FF"/>
              </a:solidFill>
              <a:latin typeface="Hiragino Maru Gothic Pro W4" panose="020F0400000000000000" pitchFamily="34" charset="-128"/>
              <a:ea typeface="Hiragino Maru Gothic Pro W4" panose="020F0400000000000000" pitchFamily="34" charset="-128"/>
            </a:endParaRPr>
          </a:p>
        </p:txBody>
      </p:sp>
      <p:cxnSp>
        <p:nvCxnSpPr>
          <p:cNvPr id="36" name="直線矢印コネクタ 35">
            <a:extLst>
              <a:ext uri="{FF2B5EF4-FFF2-40B4-BE49-F238E27FC236}">
                <a16:creationId xmlns:a16="http://schemas.microsoft.com/office/drawing/2014/main" id="{D9128ACA-B05B-2C59-53DF-915EEA9B90B9}"/>
              </a:ext>
            </a:extLst>
          </p:cNvPr>
          <p:cNvCxnSpPr>
            <a:cxnSpLocks/>
            <a:stCxn id="38" idx="1"/>
          </p:cNvCxnSpPr>
          <p:nvPr/>
        </p:nvCxnSpPr>
        <p:spPr>
          <a:xfrm flipH="1" flipV="1">
            <a:off x="9387662" y="2915034"/>
            <a:ext cx="1074340" cy="0"/>
          </a:xfrm>
          <a:prstGeom prst="straightConnector1">
            <a:avLst/>
          </a:prstGeom>
          <a:ln>
            <a:solidFill>
              <a:srgbClr val="0432FF"/>
            </a:solidFill>
            <a:tailEnd type="triangle" w="lg" len="lg"/>
          </a:ln>
        </p:spPr>
        <p:style>
          <a:lnRef idx="2">
            <a:schemeClr val="accent1"/>
          </a:lnRef>
          <a:fillRef idx="0">
            <a:schemeClr val="accent1"/>
          </a:fillRef>
          <a:effectRef idx="1">
            <a:schemeClr val="accent1"/>
          </a:effectRef>
          <a:fontRef idx="minor">
            <a:schemeClr val="tx1"/>
          </a:fontRef>
        </p:style>
      </p:cxnSp>
      <p:sp>
        <p:nvSpPr>
          <p:cNvPr id="38" name="テキスト ボックス 37">
            <a:extLst>
              <a:ext uri="{FF2B5EF4-FFF2-40B4-BE49-F238E27FC236}">
                <a16:creationId xmlns:a16="http://schemas.microsoft.com/office/drawing/2014/main" id="{8223A8A2-4727-91DC-A2AF-170B0D584B00}"/>
              </a:ext>
            </a:extLst>
          </p:cNvPr>
          <p:cNvSpPr txBox="1"/>
          <p:nvPr/>
        </p:nvSpPr>
        <p:spPr>
          <a:xfrm>
            <a:off x="10462002" y="2788625"/>
            <a:ext cx="1800493" cy="307777"/>
          </a:xfrm>
          <a:prstGeom prst="rect">
            <a:avLst/>
          </a:prstGeom>
          <a:noFill/>
        </p:spPr>
        <p:txBody>
          <a:bodyPr wrap="none" rtlCol="0">
            <a:spAutoFit/>
          </a:bodyPr>
          <a:lstStyle/>
          <a:p>
            <a:r>
              <a:rPr lang="ja-JP" altLang="en-US" sz="1400">
                <a:solidFill>
                  <a:srgbClr val="0432FF"/>
                </a:solidFill>
                <a:latin typeface="Hiragino Maru Gothic Pro W4" panose="020F0400000000000000" pitchFamily="34" charset="-128"/>
                <a:ea typeface="Hiragino Maru Gothic Pro W4" panose="020F0400000000000000" pitchFamily="34" charset="-128"/>
              </a:rPr>
              <a:t>サンプリングレート</a:t>
            </a:r>
            <a:endParaRPr lang="en-US" altLang="ja-JP" sz="1400" dirty="0">
              <a:solidFill>
                <a:srgbClr val="0432FF"/>
              </a:solidFill>
              <a:latin typeface="Hiragino Maru Gothic Pro W4" panose="020F0400000000000000" pitchFamily="34" charset="-128"/>
              <a:ea typeface="Hiragino Maru Gothic Pro W4" panose="020F0400000000000000" pitchFamily="34" charset="-128"/>
            </a:endParaRPr>
          </a:p>
        </p:txBody>
      </p:sp>
      <p:cxnSp>
        <p:nvCxnSpPr>
          <p:cNvPr id="52" name="直線矢印コネクタ 51">
            <a:extLst>
              <a:ext uri="{FF2B5EF4-FFF2-40B4-BE49-F238E27FC236}">
                <a16:creationId xmlns:a16="http://schemas.microsoft.com/office/drawing/2014/main" id="{585CB799-1BCE-75FB-B75D-6C4A95A1B8F8}"/>
              </a:ext>
            </a:extLst>
          </p:cNvPr>
          <p:cNvCxnSpPr>
            <a:cxnSpLocks/>
          </p:cNvCxnSpPr>
          <p:nvPr/>
        </p:nvCxnSpPr>
        <p:spPr>
          <a:xfrm flipH="1">
            <a:off x="10002744" y="2550985"/>
            <a:ext cx="459258" cy="0"/>
          </a:xfrm>
          <a:prstGeom prst="straightConnector1">
            <a:avLst/>
          </a:prstGeom>
          <a:ln>
            <a:solidFill>
              <a:srgbClr val="0432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60" name="図 59" descr="グラフ&#10;&#10;自動的に生成された説明">
            <a:extLst>
              <a:ext uri="{FF2B5EF4-FFF2-40B4-BE49-F238E27FC236}">
                <a16:creationId xmlns:a16="http://schemas.microsoft.com/office/drawing/2014/main" id="{D61BC883-B4AD-DC0D-BDD9-CAC04A7749B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5531" y="1734227"/>
            <a:ext cx="5374565" cy="2724349"/>
          </a:xfrm>
          <a:prstGeom prst="rect">
            <a:avLst/>
          </a:prstGeom>
        </p:spPr>
      </p:pic>
      <p:cxnSp>
        <p:nvCxnSpPr>
          <p:cNvPr id="61" name="直線矢印コネクタ 60">
            <a:extLst>
              <a:ext uri="{FF2B5EF4-FFF2-40B4-BE49-F238E27FC236}">
                <a16:creationId xmlns:a16="http://schemas.microsoft.com/office/drawing/2014/main" id="{5A2FDACE-FC83-616A-6CD9-A4E10BC4399E}"/>
              </a:ext>
            </a:extLst>
          </p:cNvPr>
          <p:cNvCxnSpPr>
            <a:cxnSpLocks/>
          </p:cNvCxnSpPr>
          <p:nvPr/>
        </p:nvCxnSpPr>
        <p:spPr>
          <a:xfrm>
            <a:off x="1167572" y="1884345"/>
            <a:ext cx="0" cy="2032526"/>
          </a:xfrm>
          <a:prstGeom prst="straightConnector1">
            <a:avLst/>
          </a:prstGeom>
          <a:ln>
            <a:solidFill>
              <a:srgbClr val="0432FF"/>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64" name="フリーフォーム 63">
            <a:extLst>
              <a:ext uri="{FF2B5EF4-FFF2-40B4-BE49-F238E27FC236}">
                <a16:creationId xmlns:a16="http://schemas.microsoft.com/office/drawing/2014/main" id="{A185B39A-CC0B-C8E0-8D35-4A94916E7072}"/>
              </a:ext>
            </a:extLst>
          </p:cNvPr>
          <p:cNvSpPr/>
          <p:nvPr/>
        </p:nvSpPr>
        <p:spPr>
          <a:xfrm>
            <a:off x="1166165" y="1705082"/>
            <a:ext cx="605118" cy="473541"/>
          </a:xfrm>
          <a:custGeom>
            <a:avLst/>
            <a:gdLst>
              <a:gd name="connsiteX0" fmla="*/ 0 w 605118"/>
              <a:gd name="connsiteY0" fmla="*/ 473541 h 473541"/>
              <a:gd name="connsiteX1" fmla="*/ 268941 w 605118"/>
              <a:gd name="connsiteY1" fmla="*/ 70129 h 473541"/>
              <a:gd name="connsiteX2" fmla="*/ 605118 w 605118"/>
              <a:gd name="connsiteY2" fmla="*/ 2893 h 473541"/>
            </a:gdLst>
            <a:ahLst/>
            <a:cxnLst>
              <a:cxn ang="0">
                <a:pos x="connsiteX0" y="connsiteY0"/>
              </a:cxn>
              <a:cxn ang="0">
                <a:pos x="connsiteX1" y="connsiteY1"/>
              </a:cxn>
              <a:cxn ang="0">
                <a:pos x="connsiteX2" y="connsiteY2"/>
              </a:cxn>
            </a:cxnLst>
            <a:rect l="l" t="t" r="r" b="b"/>
            <a:pathLst>
              <a:path w="605118" h="473541">
                <a:moveTo>
                  <a:pt x="0" y="473541"/>
                </a:moveTo>
                <a:cubicBezTo>
                  <a:pt x="84044" y="311055"/>
                  <a:pt x="168088" y="148570"/>
                  <a:pt x="268941" y="70129"/>
                </a:cubicBezTo>
                <a:cubicBezTo>
                  <a:pt x="369794" y="-8312"/>
                  <a:pt x="487456" y="-2710"/>
                  <a:pt x="605118" y="2893"/>
                </a:cubicBezTo>
              </a:path>
            </a:pathLst>
          </a:custGeom>
          <a:noFill/>
          <a:ln>
            <a:solidFill>
              <a:srgbClr val="0432FF"/>
            </a:solidFill>
            <a:headEnd type="oval"/>
            <a:tailEnd type="non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C87603AB-7950-EDCC-A406-E330F9B0E24C}"/>
              </a:ext>
            </a:extLst>
          </p:cNvPr>
          <p:cNvSpPr txBox="1"/>
          <p:nvPr/>
        </p:nvSpPr>
        <p:spPr>
          <a:xfrm>
            <a:off x="1730942" y="1553181"/>
            <a:ext cx="3595856" cy="307777"/>
          </a:xfrm>
          <a:prstGeom prst="rect">
            <a:avLst/>
          </a:prstGeom>
          <a:noFill/>
        </p:spPr>
        <p:txBody>
          <a:bodyPr wrap="none" rtlCol="0">
            <a:spAutoFit/>
          </a:bodyPr>
          <a:lstStyle/>
          <a:p>
            <a:r>
              <a:rPr lang="ja-JP" altLang="en-US" sz="1400">
                <a:solidFill>
                  <a:srgbClr val="0432FF"/>
                </a:solidFill>
                <a:latin typeface="Hiragino Maru Gothic Pro W4" panose="020F0400000000000000" pitchFamily="34" charset="-128"/>
                <a:ea typeface="Hiragino Maru Gothic Pro W4" panose="020F0400000000000000" pitchFamily="34" charset="-128"/>
              </a:rPr>
              <a:t>ビット数</a:t>
            </a:r>
            <a:r>
              <a:rPr lang="ja-JP" altLang="en-US" sz="1400">
                <a:latin typeface="Hiragino Maru Gothic Pro W4" panose="020F0400000000000000" pitchFamily="34" charset="-128"/>
                <a:ea typeface="Hiragino Maru Gothic Pro W4" panose="020F0400000000000000" pitchFamily="34" charset="-128"/>
              </a:rPr>
              <a:t>を上げると縦軸の解像度が増える</a:t>
            </a:r>
            <a:endParaRPr lang="en-US" altLang="ja-JP" sz="1400" dirty="0">
              <a:latin typeface="Hiragino Maru Gothic Pro W4" panose="020F0400000000000000" pitchFamily="34" charset="-128"/>
              <a:ea typeface="Hiragino Maru Gothic Pro W4" panose="020F0400000000000000" pitchFamily="34" charset="-128"/>
            </a:endParaRPr>
          </a:p>
        </p:txBody>
      </p:sp>
      <p:sp>
        <p:nvSpPr>
          <p:cNvPr id="79" name="正方形/長方形 78">
            <a:extLst>
              <a:ext uri="{FF2B5EF4-FFF2-40B4-BE49-F238E27FC236}">
                <a16:creationId xmlns:a16="http://schemas.microsoft.com/office/drawing/2014/main" id="{1CB8B75C-FD6F-BF33-2F43-3FD31EF58DE9}"/>
              </a:ext>
            </a:extLst>
          </p:cNvPr>
          <p:cNvSpPr/>
          <p:nvPr/>
        </p:nvSpPr>
        <p:spPr>
          <a:xfrm>
            <a:off x="2107459" y="1873150"/>
            <a:ext cx="833718" cy="2069360"/>
          </a:xfrm>
          <a:prstGeom prst="rect">
            <a:avLst/>
          </a:prstGeom>
          <a:noFill/>
          <a:ln w="3175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テキスト ボックス 79">
            <a:extLst>
              <a:ext uri="{FF2B5EF4-FFF2-40B4-BE49-F238E27FC236}">
                <a16:creationId xmlns:a16="http://schemas.microsoft.com/office/drawing/2014/main" id="{BACF2FCE-8C59-72BA-2A74-735D97296F7C}"/>
              </a:ext>
            </a:extLst>
          </p:cNvPr>
          <p:cNvSpPr txBox="1"/>
          <p:nvPr/>
        </p:nvSpPr>
        <p:spPr>
          <a:xfrm>
            <a:off x="2194924" y="4348979"/>
            <a:ext cx="2937022" cy="307777"/>
          </a:xfrm>
          <a:prstGeom prst="rect">
            <a:avLst/>
          </a:prstGeom>
          <a:noFill/>
        </p:spPr>
        <p:txBody>
          <a:bodyPr wrap="none" rtlCol="0">
            <a:spAutoFit/>
          </a:bodyPr>
          <a:lstStyle/>
          <a:p>
            <a:r>
              <a:rPr lang="ja-JP" altLang="en-US" sz="1400">
                <a:solidFill>
                  <a:srgbClr val="0432FF"/>
                </a:solidFill>
                <a:latin typeface="Hiragino Maru Gothic Pro W4" panose="020F0400000000000000" pitchFamily="34" charset="-128"/>
                <a:ea typeface="Hiragino Maru Gothic Pro W4" panose="020F0400000000000000" pitchFamily="34" charset="-128"/>
              </a:rPr>
              <a:t>サンプリングレート</a:t>
            </a:r>
            <a:r>
              <a:rPr lang="en-US" altLang="ja-JP" sz="1400" dirty="0">
                <a:solidFill>
                  <a:srgbClr val="0432FF"/>
                </a:solidFill>
                <a:latin typeface="Hiragino Maru Gothic Pro W4" panose="020F0400000000000000" pitchFamily="34" charset="-128"/>
                <a:ea typeface="Hiragino Maru Gothic Pro W4" panose="020F0400000000000000" pitchFamily="34" charset="-128"/>
              </a:rPr>
              <a:t> </a:t>
            </a:r>
            <a:r>
              <a:rPr lang="en-US" altLang="ja-JP" sz="1400" dirty="0" err="1">
                <a:solidFill>
                  <a:srgbClr val="0432FF"/>
                </a:solidFill>
                <a:latin typeface="Hiragino Maru Gothic Pro W4" panose="020F0400000000000000" pitchFamily="34" charset="-128"/>
                <a:ea typeface="Hiragino Maru Gothic Pro W4" panose="020F0400000000000000" pitchFamily="34" charset="-128"/>
              </a:rPr>
              <a:t>samplegrate</a:t>
            </a:r>
            <a:endParaRPr lang="en-US" altLang="ja-JP" sz="1400" dirty="0">
              <a:solidFill>
                <a:srgbClr val="0432FF"/>
              </a:solidFill>
              <a:latin typeface="Hiragino Maru Gothic Pro W4" panose="020F0400000000000000" pitchFamily="34" charset="-128"/>
              <a:ea typeface="Hiragino Maru Gothic Pro W4" panose="020F0400000000000000" pitchFamily="34" charset="-128"/>
            </a:endParaRPr>
          </a:p>
        </p:txBody>
      </p:sp>
      <p:sp>
        <p:nvSpPr>
          <p:cNvPr id="81" name="フリーフォーム 80">
            <a:extLst>
              <a:ext uri="{FF2B5EF4-FFF2-40B4-BE49-F238E27FC236}">
                <a16:creationId xmlns:a16="http://schemas.microsoft.com/office/drawing/2014/main" id="{A2DE91B0-453C-E219-6B78-8FE32AC663CC}"/>
              </a:ext>
            </a:extLst>
          </p:cNvPr>
          <p:cNvSpPr/>
          <p:nvPr/>
        </p:nvSpPr>
        <p:spPr>
          <a:xfrm>
            <a:off x="2467181" y="3950562"/>
            <a:ext cx="110925" cy="400826"/>
          </a:xfrm>
          <a:custGeom>
            <a:avLst/>
            <a:gdLst>
              <a:gd name="connsiteX0" fmla="*/ 12569 w 143198"/>
              <a:gd name="connsiteY0" fmla="*/ 0 h 627017"/>
              <a:gd name="connsiteX1" fmla="*/ 12569 w 143198"/>
              <a:gd name="connsiteY1" fmla="*/ 444137 h 627017"/>
              <a:gd name="connsiteX2" fmla="*/ 143198 w 143198"/>
              <a:gd name="connsiteY2" fmla="*/ 627017 h 627017"/>
            </a:gdLst>
            <a:ahLst/>
            <a:cxnLst>
              <a:cxn ang="0">
                <a:pos x="connsiteX0" y="connsiteY0"/>
              </a:cxn>
              <a:cxn ang="0">
                <a:pos x="connsiteX1" y="connsiteY1"/>
              </a:cxn>
              <a:cxn ang="0">
                <a:pos x="connsiteX2" y="connsiteY2"/>
              </a:cxn>
            </a:cxnLst>
            <a:rect l="l" t="t" r="r" b="b"/>
            <a:pathLst>
              <a:path w="143198" h="627017">
                <a:moveTo>
                  <a:pt x="12569" y="0"/>
                </a:moveTo>
                <a:cubicBezTo>
                  <a:pt x="1683" y="169817"/>
                  <a:pt x="-9202" y="339634"/>
                  <a:pt x="12569" y="444137"/>
                </a:cubicBezTo>
                <a:cubicBezTo>
                  <a:pt x="34340" y="548640"/>
                  <a:pt x="88769" y="587828"/>
                  <a:pt x="143198" y="627017"/>
                </a:cubicBezTo>
              </a:path>
            </a:pathLst>
          </a:custGeom>
          <a:noFill/>
          <a:ln>
            <a:solidFill>
              <a:srgbClr val="0432FF"/>
            </a:solidFill>
            <a:head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a16="http://schemas.microsoft.com/office/drawing/2014/main" id="{ADE3991A-526E-0F23-0653-499A4D67DC6B}"/>
              </a:ext>
            </a:extLst>
          </p:cNvPr>
          <p:cNvSpPr txBox="1"/>
          <p:nvPr/>
        </p:nvSpPr>
        <p:spPr>
          <a:xfrm>
            <a:off x="2233652" y="4606664"/>
            <a:ext cx="3749744" cy="738664"/>
          </a:xfrm>
          <a:prstGeom prst="rect">
            <a:avLst/>
          </a:prstGeom>
          <a:noFill/>
        </p:spPr>
        <p:txBody>
          <a:bodyPr wrap="none" rtlCol="0">
            <a:spAutoFit/>
          </a:bodyPr>
          <a:lstStyle/>
          <a:p>
            <a:r>
              <a:rPr lang="en-US" altLang="ja-JP" sz="1400" dirty="0">
                <a:latin typeface="Hiragino Maru Gothic Pro W4" panose="020F0400000000000000" pitchFamily="34" charset="-128"/>
                <a:ea typeface="Hiragino Maru Gothic Pro W4" panose="020F0400000000000000" pitchFamily="34" charset="-128"/>
              </a:rPr>
              <a:t>=1[s]</a:t>
            </a:r>
            <a:r>
              <a:rPr lang="ja-JP" altLang="en-US" sz="1400">
                <a:latin typeface="Hiragino Maru Gothic Pro W4" panose="020F0400000000000000" pitchFamily="34" charset="-128"/>
                <a:ea typeface="Hiragino Maru Gothic Pro W4" panose="020F0400000000000000" pitchFamily="34" charset="-128"/>
              </a:rPr>
              <a:t>間あたりに記録するデータ点の個数</a:t>
            </a:r>
            <a:endParaRPr lang="en-US" altLang="ja-JP" sz="1400" dirty="0">
              <a:latin typeface="Hiragino Maru Gothic Pro W4" panose="020F0400000000000000" pitchFamily="34" charset="-128"/>
              <a:ea typeface="Hiragino Maru Gothic Pro W4" panose="020F0400000000000000" pitchFamily="34" charset="-128"/>
            </a:endParaRPr>
          </a:p>
          <a:p>
            <a:r>
              <a:rPr lang="en-US" altLang="ja-JP" sz="1400" dirty="0">
                <a:latin typeface="Hiragino Maru Gothic Pro W4" panose="020F0400000000000000" pitchFamily="34" charset="-128"/>
                <a:ea typeface="Hiragino Maru Gothic Pro W4" panose="020F0400000000000000" pitchFamily="34" charset="-128"/>
              </a:rPr>
              <a:t>  </a:t>
            </a:r>
            <a:r>
              <a:rPr lang="ja-JP" altLang="en-US" sz="1400">
                <a:latin typeface="Hiragino Maru Gothic Pro W4" panose="020F0400000000000000" pitchFamily="34" charset="-128"/>
                <a:ea typeface="Hiragino Maru Gothic Pro W4" panose="020F0400000000000000" pitchFamily="34" charset="-128"/>
              </a:rPr>
              <a:t>例）</a:t>
            </a:r>
            <a:r>
              <a:rPr lang="en-US" altLang="ja-JP" sz="1400" dirty="0">
                <a:latin typeface="Hiragino Maru Gothic Pro W4" panose="020F0400000000000000" pitchFamily="34" charset="-128"/>
                <a:ea typeface="Hiragino Maru Gothic Pro W4" panose="020F0400000000000000" pitchFamily="34" charset="-128"/>
              </a:rPr>
              <a:t>samplerate = 44100[Hz]</a:t>
            </a:r>
          </a:p>
          <a:p>
            <a:r>
              <a:rPr lang="en-US" altLang="ja-JP" sz="1400" dirty="0">
                <a:latin typeface="Hiragino Maru Gothic Pro W4" panose="020F0400000000000000" pitchFamily="34" charset="-128"/>
                <a:ea typeface="Hiragino Maru Gothic Pro W4" panose="020F0400000000000000" pitchFamily="34" charset="-128"/>
              </a:rPr>
              <a:t>        </a:t>
            </a:r>
            <a:r>
              <a:rPr lang="ja-JP" altLang="en-US" sz="1400">
                <a:latin typeface="Hiragino Maru Gothic Pro W4" panose="020F0400000000000000" pitchFamily="34" charset="-128"/>
                <a:ea typeface="Hiragino Maru Gothic Pro W4" panose="020F0400000000000000" pitchFamily="34" charset="-128"/>
              </a:rPr>
              <a:t>→</a:t>
            </a:r>
            <a:r>
              <a:rPr lang="en-US" altLang="ja-JP" sz="1400" dirty="0">
                <a:latin typeface="Hiragino Maru Gothic Pro W4" panose="020F0400000000000000" pitchFamily="34" charset="-128"/>
                <a:ea typeface="Hiragino Maru Gothic Pro W4" panose="020F0400000000000000" pitchFamily="34" charset="-128"/>
              </a:rPr>
              <a:t>1[s]</a:t>
            </a:r>
            <a:r>
              <a:rPr lang="ja-JP" altLang="en-US" sz="1400">
                <a:latin typeface="Hiragino Maru Gothic Pro W4" panose="020F0400000000000000" pitchFamily="34" charset="-128"/>
                <a:ea typeface="Hiragino Maru Gothic Pro W4" panose="020F0400000000000000" pitchFamily="34" charset="-128"/>
              </a:rPr>
              <a:t>間に</a:t>
            </a:r>
            <a:r>
              <a:rPr lang="en-US" altLang="ja-JP" sz="1400" dirty="0">
                <a:latin typeface="Hiragino Maru Gothic Pro W4" panose="020F0400000000000000" pitchFamily="34" charset="-128"/>
                <a:ea typeface="Hiragino Maru Gothic Pro W4" panose="020F0400000000000000" pitchFamily="34" charset="-128"/>
              </a:rPr>
              <a:t>44100</a:t>
            </a:r>
            <a:r>
              <a:rPr lang="ja-JP" altLang="en-US" sz="1400">
                <a:latin typeface="Hiragino Maru Gothic Pro W4" panose="020F0400000000000000" pitchFamily="34" charset="-128"/>
                <a:ea typeface="Hiragino Maru Gothic Pro W4" panose="020F0400000000000000" pitchFamily="34" charset="-128"/>
              </a:rPr>
              <a:t>ポイントのデータ点</a:t>
            </a:r>
            <a:endParaRPr lang="en-US" altLang="ja-JP" sz="1400" dirty="0">
              <a:latin typeface="Hiragino Maru Gothic Pro W4" panose="020F0400000000000000" pitchFamily="34" charset="-128"/>
              <a:ea typeface="Hiragino Maru Gothic Pro W4" panose="020F0400000000000000" pitchFamily="34" charset="-128"/>
            </a:endParaRPr>
          </a:p>
        </p:txBody>
      </p:sp>
      <p:sp>
        <p:nvSpPr>
          <p:cNvPr id="83" name="テキスト ボックス 82">
            <a:extLst>
              <a:ext uri="{FF2B5EF4-FFF2-40B4-BE49-F238E27FC236}">
                <a16:creationId xmlns:a16="http://schemas.microsoft.com/office/drawing/2014/main" id="{11111F98-3B1D-1229-77FC-A1E25C76AAB8}"/>
              </a:ext>
            </a:extLst>
          </p:cNvPr>
          <p:cNvSpPr txBox="1"/>
          <p:nvPr/>
        </p:nvSpPr>
        <p:spPr>
          <a:xfrm>
            <a:off x="7553192" y="6523539"/>
            <a:ext cx="3809056"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https://github.com/watlablog/pyconjp2025-wat</a:t>
            </a:r>
            <a:endParaRPr kumimoji="1" lang="ja-JP" altLang="en-US" sz="1200">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168365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角丸四角形 92">
            <a:extLst>
              <a:ext uri="{FF2B5EF4-FFF2-40B4-BE49-F238E27FC236}">
                <a16:creationId xmlns:a16="http://schemas.microsoft.com/office/drawing/2014/main" id="{B1C9EE2B-5643-B337-E621-8C2F84609D39}"/>
              </a:ext>
            </a:extLst>
          </p:cNvPr>
          <p:cNvSpPr/>
          <p:nvPr/>
        </p:nvSpPr>
        <p:spPr>
          <a:xfrm>
            <a:off x="873870" y="5162534"/>
            <a:ext cx="5006977" cy="1187332"/>
          </a:xfrm>
          <a:prstGeom prst="roundRect">
            <a:avLst>
              <a:gd name="adj" fmla="val 9488"/>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12</a:t>
            </a:fld>
            <a:endParaRPr kumimoji="1" lang="ja-JP" altLang="en-US"/>
          </a:p>
        </p:txBody>
      </p:sp>
      <p:sp>
        <p:nvSpPr>
          <p:cNvPr id="5" name="テキスト ボックス 4">
            <a:extLst>
              <a:ext uri="{FF2B5EF4-FFF2-40B4-BE49-F238E27FC236}">
                <a16:creationId xmlns:a16="http://schemas.microsoft.com/office/drawing/2014/main" id="{EAFB6BE5-ECB4-A4E2-4DF4-0EF77FC29497}"/>
              </a:ext>
            </a:extLst>
          </p:cNvPr>
          <p:cNvSpPr txBox="1"/>
          <p:nvPr/>
        </p:nvSpPr>
        <p:spPr>
          <a:xfrm>
            <a:off x="10886" y="35657"/>
            <a:ext cx="6415539"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5.1.</a:t>
            </a:r>
            <a:r>
              <a:rPr lang="ja-JP" altLang="en-US" sz="3000" b="1">
                <a:latin typeface="Hiragino Maru Gothic Pro W4" panose="020F0400000000000000" pitchFamily="34" charset="-128"/>
                <a:ea typeface="Hiragino Maru Gothic Pro W4" panose="020F0400000000000000" pitchFamily="34" charset="-128"/>
              </a:rPr>
              <a:t>測定：フレーム処理による録音</a:t>
            </a:r>
          </a:p>
        </p:txBody>
      </p:sp>
      <p:sp>
        <p:nvSpPr>
          <p:cNvPr id="7" name="テキスト ボックス 6">
            <a:extLst>
              <a:ext uri="{FF2B5EF4-FFF2-40B4-BE49-F238E27FC236}">
                <a16:creationId xmlns:a16="http://schemas.microsoft.com/office/drawing/2014/main" id="{E072E9A9-432C-2DE1-3C5A-51E8D8B3C7AA}"/>
              </a:ext>
            </a:extLst>
          </p:cNvPr>
          <p:cNvSpPr txBox="1"/>
          <p:nvPr/>
        </p:nvSpPr>
        <p:spPr>
          <a:xfrm>
            <a:off x="5856845" y="1142816"/>
            <a:ext cx="5391219" cy="4339650"/>
          </a:xfrm>
          <a:prstGeom prst="rect">
            <a:avLst/>
          </a:prstGeom>
          <a:noFill/>
        </p:spPr>
        <p:txBody>
          <a:bodyPr wrap="none" rtlCol="0">
            <a:spAutoFit/>
          </a:bodyPr>
          <a:lstStyle/>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def record(index, samplerate, fs, duration):</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ja-JP" altLang="ja-JP" sz="1200" kern="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Menlo" panose="020B0609030804020204" pitchFamily="49" charset="0"/>
              </a:rPr>
              <a:t>録音する関数</a:t>
            </a:r>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pa = pyaudio.PyAudio()</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endParaRPr lang="ja-JP" altLang="ja-JP" sz="1200" kern="100">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en-US" altLang="ja-JP" sz="1200" kern="0" dirty="0">
                <a:solidFill>
                  <a:srgbClr val="008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ja-JP" altLang="ja-JP" sz="1200" kern="0">
                <a:solidFill>
                  <a:srgbClr val="008000"/>
                </a:solidFill>
                <a:effectLst/>
                <a:highlight>
                  <a:srgbClr val="FFFFFF"/>
                </a:highlight>
                <a:latin typeface="Menlo" panose="020B0609030804020204" pitchFamily="49" charset="0"/>
                <a:ea typeface="ＭＳ Ｐゴシック" panose="020B0600070205080204" pitchFamily="34" charset="-128"/>
                <a:cs typeface="Menlo" panose="020B0609030804020204" pitchFamily="49" charset="0"/>
              </a:rPr>
              <a:t>ストリームの開始</a:t>
            </a:r>
            <a:endParaRPr lang="ja-JP" altLang="ja-JP" sz="1200" kern="100">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data = []</a:t>
            </a:r>
          </a:p>
          <a:p>
            <a:r>
              <a:rPr lang="en-US" altLang="ja-JP" sz="1200" kern="0" dirty="0">
                <a:solidFill>
                  <a:srgbClr val="000000"/>
                </a:solidFill>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stream = pa.open(format=pyaudio.paInt16, </a:t>
            </a:r>
          </a:p>
          <a:p>
            <a:r>
              <a:rPr lang="en-US" altLang="ja-JP" sz="1200" kern="0" dirty="0">
                <a:solidFill>
                  <a:srgbClr val="000000"/>
                </a:solidFill>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channels=</a:t>
            </a:r>
            <a:r>
              <a:rPr lang="en-US" altLang="ja-JP" sz="1200" kern="0" dirty="0">
                <a:solidFill>
                  <a:srgbClr val="098658"/>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1</a:t>
            </a:r>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a:t>
            </a:r>
          </a:p>
          <a:p>
            <a:r>
              <a:rPr lang="en-US" altLang="ja-JP" sz="1200" kern="0" dirty="0">
                <a:solidFill>
                  <a:srgbClr val="000000"/>
                </a:solidFill>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rate=samplerate,</a:t>
            </a:r>
            <a:endParaRPr lang="ja-JP" altLang="ja-JP" sz="1200" kern="100">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input=</a:t>
            </a:r>
            <a:r>
              <a:rPr lang="en-US" altLang="ja-JP" sz="1200" kern="0" dirty="0">
                <a:solidFill>
                  <a:srgbClr val="0000FF"/>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True</a:t>
            </a:r>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a:t>
            </a:r>
          </a:p>
          <a:p>
            <a:r>
              <a:rPr lang="en-US" altLang="ja-JP" sz="1200" kern="0" dirty="0">
                <a:solidFill>
                  <a:srgbClr val="000000"/>
                </a:solidFill>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input_device_index=index,</a:t>
            </a:r>
          </a:p>
          <a:p>
            <a:r>
              <a:rPr lang="en-US" altLang="ja-JP" sz="1200" kern="0" dirty="0">
                <a:solidFill>
                  <a:srgbClr val="000000"/>
                </a:solidFill>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frames_per_buffer=fs)</a:t>
            </a:r>
            <a:endParaRPr lang="ja-JP" altLang="ja-JP" sz="1200" kern="100">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endParaRPr lang="ja-JP" altLang="ja-JP" sz="1200" kern="100">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rgbClr val="000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en-US" altLang="ja-JP" sz="1200" kern="0" dirty="0">
                <a:solidFill>
                  <a:srgbClr val="008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ja-JP" altLang="en-US" sz="1200" kern="0">
                <a:solidFill>
                  <a:srgbClr val="008000"/>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フレームサイズ毎に音声を録音していくループ</a:t>
            </a:r>
            <a:endParaRPr lang="ja-JP" altLang="ja-JP" sz="1200" kern="100">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r>
              <a:rPr lang="en-US" altLang="ja-JP" sz="1200" kern="0" dirty="0">
                <a:solidFill>
                  <a:srgbClr val="0432FF"/>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for</a:t>
            </a:r>
            <a:r>
              <a:rPr lang="en-US" altLang="ja-JP" sz="1200" kern="0" dirty="0">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i </a:t>
            </a:r>
            <a:r>
              <a:rPr lang="en-US" altLang="ja-JP" sz="1200" kern="0" dirty="0">
                <a:solidFill>
                  <a:srgbClr val="0432FF"/>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in</a:t>
            </a:r>
            <a:r>
              <a:rPr lang="en-US" altLang="ja-JP" sz="1200" kern="0" dirty="0">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range(int(((duration * samplerate) / fs))):</a:t>
            </a:r>
            <a:endParaRPr lang="ja-JP" altLang="ja-JP" sz="1200" kern="100">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frame = stream.read(fs)</a:t>
            </a:r>
            <a:endParaRPr lang="ja-JP" altLang="ja-JP" sz="1200" kern="100">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data.append(frame)</a:t>
            </a:r>
            <a:endParaRPr lang="ja-JP" altLang="ja-JP" sz="1200" kern="100">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 </a:t>
            </a:r>
            <a:r>
              <a:rPr lang="ja-JP" altLang="en-US" sz="1200" kern="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ストリームの終了</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stream.stop_stream()</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stream.close()</a:t>
            </a:r>
            <a:endParaRPr lang="ja-JP" altLang="ja-JP" sz="1200" kern="100">
              <a:solidFill>
                <a:schemeClr val="bg1">
                  <a:lumMod val="75000"/>
                </a:schemeClr>
              </a:solidFill>
              <a:effectLst/>
              <a:highlight>
                <a:srgbClr val="FFFFFF"/>
              </a:highlight>
              <a:latin typeface="游明朝" panose="02020400000000000000" pitchFamily="18" charset="-128"/>
              <a:ea typeface="游明朝" panose="02020400000000000000" pitchFamily="18" charset="-128"/>
              <a:cs typeface="Times New Roman" panose="02020603050405020304" pitchFamily="18" charset="0"/>
            </a:endParaRPr>
          </a:p>
          <a:p>
            <a:r>
              <a:rPr lang="en-US" altLang="ja-JP" sz="1200" kern="0" dirty="0">
                <a:solidFill>
                  <a:schemeClr val="bg1">
                    <a:lumMod val="75000"/>
                  </a:schemeClr>
                </a:solidFill>
                <a:effectLst/>
                <a:highlight>
                  <a:srgbClr val="FFFFFF"/>
                </a:highlight>
                <a:latin typeface="Menlo" panose="020B0609030804020204" pitchFamily="49" charset="0"/>
                <a:ea typeface="ＭＳ Ｐゴシック" panose="020B0600070205080204" pitchFamily="34" charset="-128"/>
                <a:cs typeface="Times New Roman" panose="02020603050405020304" pitchFamily="18" charset="0"/>
              </a:rPr>
              <a:t>    pa.terminate()</a:t>
            </a:r>
          </a:p>
        </p:txBody>
      </p:sp>
      <p:pic>
        <p:nvPicPr>
          <p:cNvPr id="9" name="図 8" descr="QR コード&#10;&#10;自動的に生成された説明">
            <a:extLst>
              <a:ext uri="{FF2B5EF4-FFF2-40B4-BE49-F238E27FC236}">
                <a16:creationId xmlns:a16="http://schemas.microsoft.com/office/drawing/2014/main" id="{ADEBA642-0F51-3BF5-2373-1EC81EE80C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59319" y="5895154"/>
            <a:ext cx="919981" cy="919981"/>
          </a:xfrm>
          <a:prstGeom prst="rect">
            <a:avLst/>
          </a:prstGeom>
        </p:spPr>
      </p:pic>
      <p:sp>
        <p:nvSpPr>
          <p:cNvPr id="10" name="テキスト ボックス 9">
            <a:extLst>
              <a:ext uri="{FF2B5EF4-FFF2-40B4-BE49-F238E27FC236}">
                <a16:creationId xmlns:a16="http://schemas.microsoft.com/office/drawing/2014/main" id="{15925318-4A2E-E1BA-0789-11A2EFC1BA82}"/>
              </a:ext>
            </a:extLst>
          </p:cNvPr>
          <p:cNvSpPr txBox="1"/>
          <p:nvPr/>
        </p:nvSpPr>
        <p:spPr>
          <a:xfrm>
            <a:off x="9336537" y="6175383"/>
            <a:ext cx="1524776"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Sample/record.py</a:t>
            </a:r>
            <a:endParaRPr kumimoji="1" lang="ja-JP" altLang="en-US" sz="1200">
              <a:latin typeface="Hiragino Maru Gothic Pro W4" panose="020F0400000000000000" pitchFamily="34" charset="-128"/>
              <a:ea typeface="Hiragino Maru Gothic Pro W4" panose="020F0400000000000000" pitchFamily="34" charset="-128"/>
            </a:endParaRPr>
          </a:p>
        </p:txBody>
      </p:sp>
      <p:pic>
        <p:nvPicPr>
          <p:cNvPr id="12" name="図 11" descr="図形&#10;&#10;低い精度で自動的に生成された説明">
            <a:extLst>
              <a:ext uri="{FF2B5EF4-FFF2-40B4-BE49-F238E27FC236}">
                <a16:creationId xmlns:a16="http://schemas.microsoft.com/office/drawing/2014/main" id="{B23B8D66-F53C-8A78-EDE1-C794CBFFA6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20602" y="5978789"/>
            <a:ext cx="484331" cy="484331"/>
          </a:xfrm>
          <a:prstGeom prst="rect">
            <a:avLst/>
          </a:prstGeom>
        </p:spPr>
      </p:pic>
      <p:cxnSp>
        <p:nvCxnSpPr>
          <p:cNvPr id="42" name="直線矢印コネクタ 41">
            <a:extLst>
              <a:ext uri="{FF2B5EF4-FFF2-40B4-BE49-F238E27FC236}">
                <a16:creationId xmlns:a16="http://schemas.microsoft.com/office/drawing/2014/main" id="{3CAC9785-AB7E-95F5-7682-6736E82F9ADB}"/>
              </a:ext>
            </a:extLst>
          </p:cNvPr>
          <p:cNvCxnSpPr>
            <a:cxnSpLocks/>
            <a:stCxn id="43" idx="1"/>
          </p:cNvCxnSpPr>
          <p:nvPr/>
        </p:nvCxnSpPr>
        <p:spPr>
          <a:xfrm flipH="1" flipV="1">
            <a:off x="9813202" y="3483604"/>
            <a:ext cx="648800" cy="615"/>
          </a:xfrm>
          <a:prstGeom prst="straightConnector1">
            <a:avLst/>
          </a:prstGeom>
          <a:ln>
            <a:solidFill>
              <a:srgbClr val="0432FF"/>
            </a:solidFill>
            <a:tailEnd type="triangle" w="lg" len="lg"/>
          </a:ln>
        </p:spPr>
        <p:style>
          <a:lnRef idx="2">
            <a:schemeClr val="accent1"/>
          </a:lnRef>
          <a:fillRef idx="0">
            <a:schemeClr val="accent1"/>
          </a:fillRef>
          <a:effectRef idx="1">
            <a:schemeClr val="accent1"/>
          </a:effectRef>
          <a:fontRef idx="minor">
            <a:schemeClr val="tx1"/>
          </a:fontRef>
        </p:style>
      </p:cxnSp>
      <p:sp>
        <p:nvSpPr>
          <p:cNvPr id="43" name="テキスト ボックス 42">
            <a:extLst>
              <a:ext uri="{FF2B5EF4-FFF2-40B4-BE49-F238E27FC236}">
                <a16:creationId xmlns:a16="http://schemas.microsoft.com/office/drawing/2014/main" id="{F8704580-9BA6-ED3F-FB06-98B508F6B8BA}"/>
              </a:ext>
            </a:extLst>
          </p:cNvPr>
          <p:cNvSpPr txBox="1"/>
          <p:nvPr/>
        </p:nvSpPr>
        <p:spPr>
          <a:xfrm>
            <a:off x="10462002" y="3330330"/>
            <a:ext cx="1441420" cy="307777"/>
          </a:xfrm>
          <a:prstGeom prst="rect">
            <a:avLst/>
          </a:prstGeom>
          <a:noFill/>
        </p:spPr>
        <p:txBody>
          <a:bodyPr wrap="none" rtlCol="0">
            <a:spAutoFit/>
          </a:bodyPr>
          <a:lstStyle/>
          <a:p>
            <a:r>
              <a:rPr lang="ja-JP" altLang="en-US" sz="1400">
                <a:solidFill>
                  <a:srgbClr val="0432FF"/>
                </a:solidFill>
                <a:latin typeface="Hiragino Maru Gothic Pro W4" panose="020F0400000000000000" pitchFamily="34" charset="-128"/>
                <a:ea typeface="Hiragino Maru Gothic Pro W4" panose="020F0400000000000000" pitchFamily="34" charset="-128"/>
              </a:rPr>
              <a:t>フレームサイズ</a:t>
            </a:r>
            <a:endParaRPr lang="en-US" altLang="ja-JP" sz="1400" dirty="0">
              <a:solidFill>
                <a:srgbClr val="0432FF"/>
              </a:solidFill>
              <a:latin typeface="Hiragino Maru Gothic Pro W4" panose="020F0400000000000000" pitchFamily="34" charset="-128"/>
              <a:ea typeface="Hiragino Maru Gothic Pro W4" panose="020F0400000000000000" pitchFamily="34" charset="-128"/>
            </a:endParaRPr>
          </a:p>
        </p:txBody>
      </p:sp>
      <p:sp>
        <p:nvSpPr>
          <p:cNvPr id="83" name="テキスト ボックス 82">
            <a:extLst>
              <a:ext uri="{FF2B5EF4-FFF2-40B4-BE49-F238E27FC236}">
                <a16:creationId xmlns:a16="http://schemas.microsoft.com/office/drawing/2014/main" id="{11111F98-3B1D-1229-77FC-A1E25C76AAB8}"/>
              </a:ext>
            </a:extLst>
          </p:cNvPr>
          <p:cNvSpPr txBox="1"/>
          <p:nvPr/>
        </p:nvSpPr>
        <p:spPr>
          <a:xfrm>
            <a:off x="7553192" y="6523539"/>
            <a:ext cx="3809056"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https://github.com/watlablog/pyconjp2025-wat</a:t>
            </a:r>
            <a:endParaRPr kumimoji="1" lang="ja-JP" altLang="en-US" sz="1200">
              <a:latin typeface="Hiragino Maru Gothic Pro W4" panose="020F0400000000000000" pitchFamily="34" charset="-128"/>
              <a:ea typeface="Hiragino Maru Gothic Pro W4" panose="020F0400000000000000" pitchFamily="34" charset="-128"/>
            </a:endParaRPr>
          </a:p>
        </p:txBody>
      </p:sp>
      <p:sp>
        <p:nvSpPr>
          <p:cNvPr id="2" name="右中かっこ 1">
            <a:extLst>
              <a:ext uri="{FF2B5EF4-FFF2-40B4-BE49-F238E27FC236}">
                <a16:creationId xmlns:a16="http://schemas.microsoft.com/office/drawing/2014/main" id="{D96CC099-F921-88E2-0A8F-766802A51A5C}"/>
              </a:ext>
            </a:extLst>
          </p:cNvPr>
          <p:cNvSpPr/>
          <p:nvPr/>
        </p:nvSpPr>
        <p:spPr>
          <a:xfrm>
            <a:off x="11010516" y="3748761"/>
            <a:ext cx="242166" cy="614233"/>
          </a:xfrm>
          <a:prstGeom prst="rightBrace">
            <a:avLst/>
          </a:prstGeom>
          <a:ln>
            <a:solidFill>
              <a:srgbClr val="0432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1589F533-0F17-5645-6F63-2B7A4C75C0B3}"/>
              </a:ext>
            </a:extLst>
          </p:cNvPr>
          <p:cNvSpPr txBox="1"/>
          <p:nvPr/>
        </p:nvSpPr>
        <p:spPr>
          <a:xfrm>
            <a:off x="11182712" y="3794267"/>
            <a:ext cx="1082348" cy="523220"/>
          </a:xfrm>
          <a:prstGeom prst="rect">
            <a:avLst/>
          </a:prstGeom>
          <a:noFill/>
        </p:spPr>
        <p:txBody>
          <a:bodyPr wrap="none" rtlCol="0">
            <a:spAutoFit/>
          </a:bodyPr>
          <a:lstStyle/>
          <a:p>
            <a:r>
              <a:rPr lang="ja-JP" altLang="en-US" sz="1400">
                <a:solidFill>
                  <a:srgbClr val="0432FF"/>
                </a:solidFill>
                <a:latin typeface="Hiragino Maru Gothic Pro W4" panose="020F0400000000000000" pitchFamily="34" charset="-128"/>
                <a:ea typeface="Hiragino Maru Gothic Pro W4" panose="020F0400000000000000" pitchFamily="34" charset="-128"/>
              </a:rPr>
              <a:t>ループ処理</a:t>
            </a:r>
            <a:br>
              <a:rPr lang="en-US" altLang="ja-JP" sz="1400" dirty="0">
                <a:solidFill>
                  <a:srgbClr val="0432FF"/>
                </a:solidFill>
                <a:latin typeface="Hiragino Maru Gothic Pro W4" panose="020F0400000000000000" pitchFamily="34" charset="-128"/>
                <a:ea typeface="Hiragino Maru Gothic Pro W4" panose="020F0400000000000000" pitchFamily="34" charset="-128"/>
              </a:rPr>
            </a:br>
            <a:r>
              <a:rPr lang="ja-JP" altLang="en-US" sz="1400">
                <a:solidFill>
                  <a:srgbClr val="0432FF"/>
                </a:solidFill>
                <a:latin typeface="Hiragino Maru Gothic Pro W4" panose="020F0400000000000000" pitchFamily="34" charset="-128"/>
                <a:ea typeface="Hiragino Maru Gothic Pro W4" panose="020F0400000000000000" pitchFamily="34" charset="-128"/>
              </a:rPr>
              <a:t>で録音</a:t>
            </a:r>
            <a:endParaRPr lang="en-US" altLang="ja-JP" sz="1400" dirty="0">
              <a:solidFill>
                <a:srgbClr val="0432FF"/>
              </a:solidFill>
              <a:latin typeface="Hiragino Maru Gothic Pro W4" panose="020F0400000000000000" pitchFamily="34" charset="-128"/>
              <a:ea typeface="Hiragino Maru Gothic Pro W4" panose="020F0400000000000000" pitchFamily="34" charset="-128"/>
            </a:endParaRPr>
          </a:p>
        </p:txBody>
      </p:sp>
      <p:pic>
        <p:nvPicPr>
          <p:cNvPr id="8" name="図 7" descr="グラフ&#10;&#10;自動的に生成された説明">
            <a:extLst>
              <a:ext uri="{FF2B5EF4-FFF2-40B4-BE49-F238E27FC236}">
                <a16:creationId xmlns:a16="http://schemas.microsoft.com/office/drawing/2014/main" id="{96086AB1-BEEC-F46B-8018-0011A433755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882" y="1116690"/>
            <a:ext cx="5382098" cy="3363811"/>
          </a:xfrm>
          <a:prstGeom prst="rect">
            <a:avLst/>
          </a:prstGeom>
        </p:spPr>
      </p:pic>
      <p:sp>
        <p:nvSpPr>
          <p:cNvPr id="11" name="正方形/長方形 10">
            <a:extLst>
              <a:ext uri="{FF2B5EF4-FFF2-40B4-BE49-F238E27FC236}">
                <a16:creationId xmlns:a16="http://schemas.microsoft.com/office/drawing/2014/main" id="{BF1AE5BE-3B2A-A1E5-A8D5-91A93B41CBBE}"/>
              </a:ext>
            </a:extLst>
          </p:cNvPr>
          <p:cNvSpPr/>
          <p:nvPr/>
        </p:nvSpPr>
        <p:spPr>
          <a:xfrm>
            <a:off x="965580" y="1253437"/>
            <a:ext cx="226800" cy="2780079"/>
          </a:xfrm>
          <a:prstGeom prst="rect">
            <a:avLst/>
          </a:prstGeom>
          <a:noFill/>
          <a:ln w="635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4CBBBFD-4EA6-B905-29AB-D28BF267F8EE}"/>
              </a:ext>
            </a:extLst>
          </p:cNvPr>
          <p:cNvSpPr/>
          <p:nvPr/>
        </p:nvSpPr>
        <p:spPr>
          <a:xfrm>
            <a:off x="1198302" y="1253437"/>
            <a:ext cx="226800" cy="2780079"/>
          </a:xfrm>
          <a:prstGeom prst="rect">
            <a:avLst/>
          </a:prstGeom>
          <a:noFill/>
          <a:ln w="635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10D84F89-2F98-1283-42C5-A09D192167DA}"/>
              </a:ext>
            </a:extLst>
          </p:cNvPr>
          <p:cNvSpPr/>
          <p:nvPr/>
        </p:nvSpPr>
        <p:spPr>
          <a:xfrm>
            <a:off x="1431024" y="1253437"/>
            <a:ext cx="226800" cy="2780079"/>
          </a:xfrm>
          <a:prstGeom prst="rect">
            <a:avLst/>
          </a:prstGeom>
          <a:noFill/>
          <a:ln w="635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AD7DA560-F210-6E67-5435-1D8DB58FE18C}"/>
              </a:ext>
            </a:extLst>
          </p:cNvPr>
          <p:cNvSpPr/>
          <p:nvPr/>
        </p:nvSpPr>
        <p:spPr>
          <a:xfrm>
            <a:off x="1663746" y="1253437"/>
            <a:ext cx="226800" cy="2780079"/>
          </a:xfrm>
          <a:prstGeom prst="rect">
            <a:avLst/>
          </a:prstGeom>
          <a:noFill/>
          <a:ln w="635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2E1173AA-6901-2FC9-1A64-29F9293C5857}"/>
              </a:ext>
            </a:extLst>
          </p:cNvPr>
          <p:cNvSpPr/>
          <p:nvPr/>
        </p:nvSpPr>
        <p:spPr>
          <a:xfrm>
            <a:off x="1896468" y="1253437"/>
            <a:ext cx="226800" cy="2780079"/>
          </a:xfrm>
          <a:prstGeom prst="rect">
            <a:avLst/>
          </a:prstGeom>
          <a:noFill/>
          <a:ln w="635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9D0289DF-63FC-3212-20B3-4FC745CA340B}"/>
              </a:ext>
            </a:extLst>
          </p:cNvPr>
          <p:cNvSpPr/>
          <p:nvPr/>
        </p:nvSpPr>
        <p:spPr>
          <a:xfrm>
            <a:off x="2129190" y="1253437"/>
            <a:ext cx="226800" cy="2780079"/>
          </a:xfrm>
          <a:prstGeom prst="rect">
            <a:avLst/>
          </a:prstGeom>
          <a:noFill/>
          <a:ln w="635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1EA66DA1-ED1F-2201-60B2-EF7281448C49}"/>
              </a:ext>
            </a:extLst>
          </p:cNvPr>
          <p:cNvSpPr/>
          <p:nvPr/>
        </p:nvSpPr>
        <p:spPr>
          <a:xfrm>
            <a:off x="2361912" y="1253437"/>
            <a:ext cx="226800" cy="2780079"/>
          </a:xfrm>
          <a:prstGeom prst="rect">
            <a:avLst/>
          </a:prstGeom>
          <a:noFill/>
          <a:ln w="635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33EFEEB7-F6C4-63AD-FA02-2F4DE0959852}"/>
              </a:ext>
            </a:extLst>
          </p:cNvPr>
          <p:cNvSpPr/>
          <p:nvPr/>
        </p:nvSpPr>
        <p:spPr>
          <a:xfrm>
            <a:off x="2594634" y="1253437"/>
            <a:ext cx="226800" cy="2780079"/>
          </a:xfrm>
          <a:prstGeom prst="rect">
            <a:avLst/>
          </a:prstGeom>
          <a:noFill/>
          <a:ln w="635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2C5167E2-74D3-42EB-7CFE-52FE1151C5C5}"/>
              </a:ext>
            </a:extLst>
          </p:cNvPr>
          <p:cNvSpPr/>
          <p:nvPr/>
        </p:nvSpPr>
        <p:spPr>
          <a:xfrm>
            <a:off x="2827356" y="1253437"/>
            <a:ext cx="226800" cy="2780079"/>
          </a:xfrm>
          <a:prstGeom prst="rect">
            <a:avLst/>
          </a:prstGeom>
          <a:noFill/>
          <a:ln w="635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EF45DD45-8778-D5E0-46E2-D05A00B3DA61}"/>
              </a:ext>
            </a:extLst>
          </p:cNvPr>
          <p:cNvSpPr/>
          <p:nvPr/>
        </p:nvSpPr>
        <p:spPr>
          <a:xfrm>
            <a:off x="3060078" y="1253437"/>
            <a:ext cx="226800" cy="2780079"/>
          </a:xfrm>
          <a:prstGeom prst="rect">
            <a:avLst/>
          </a:prstGeom>
          <a:noFill/>
          <a:ln w="635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19A9EDE-1090-6141-0545-E62E45FDFD79}"/>
              </a:ext>
            </a:extLst>
          </p:cNvPr>
          <p:cNvSpPr/>
          <p:nvPr/>
        </p:nvSpPr>
        <p:spPr>
          <a:xfrm>
            <a:off x="3292800" y="1253437"/>
            <a:ext cx="226800" cy="2780079"/>
          </a:xfrm>
          <a:prstGeom prst="rect">
            <a:avLst/>
          </a:prstGeom>
          <a:noFill/>
          <a:ln w="635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74B304B2-284C-368B-0305-F92E7F15AB23}"/>
              </a:ext>
            </a:extLst>
          </p:cNvPr>
          <p:cNvSpPr/>
          <p:nvPr/>
        </p:nvSpPr>
        <p:spPr>
          <a:xfrm>
            <a:off x="3525522" y="1253437"/>
            <a:ext cx="226800" cy="2780079"/>
          </a:xfrm>
          <a:prstGeom prst="rect">
            <a:avLst/>
          </a:prstGeom>
          <a:noFill/>
          <a:ln w="635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FD1A5CFA-6A3D-E59A-2D1F-875360AE73AF}"/>
              </a:ext>
            </a:extLst>
          </p:cNvPr>
          <p:cNvSpPr/>
          <p:nvPr/>
        </p:nvSpPr>
        <p:spPr>
          <a:xfrm>
            <a:off x="3758244" y="1253437"/>
            <a:ext cx="226800" cy="2780079"/>
          </a:xfrm>
          <a:prstGeom prst="rect">
            <a:avLst/>
          </a:prstGeom>
          <a:noFill/>
          <a:ln w="635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70FE62F2-5979-61FC-6F2E-102CD25D5631}"/>
              </a:ext>
            </a:extLst>
          </p:cNvPr>
          <p:cNvSpPr/>
          <p:nvPr/>
        </p:nvSpPr>
        <p:spPr>
          <a:xfrm>
            <a:off x="3990966" y="1253437"/>
            <a:ext cx="226800" cy="2780079"/>
          </a:xfrm>
          <a:prstGeom prst="rect">
            <a:avLst/>
          </a:prstGeom>
          <a:noFill/>
          <a:ln w="635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033E5EE-43AC-1522-44D2-6E5A7F9762DB}"/>
              </a:ext>
            </a:extLst>
          </p:cNvPr>
          <p:cNvSpPr/>
          <p:nvPr/>
        </p:nvSpPr>
        <p:spPr>
          <a:xfrm>
            <a:off x="4223688" y="1253437"/>
            <a:ext cx="226800" cy="2780079"/>
          </a:xfrm>
          <a:prstGeom prst="rect">
            <a:avLst/>
          </a:prstGeom>
          <a:noFill/>
          <a:ln w="635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F21D48F3-1E57-5045-CAE7-4AB92AA8CBB2}"/>
              </a:ext>
            </a:extLst>
          </p:cNvPr>
          <p:cNvSpPr/>
          <p:nvPr/>
        </p:nvSpPr>
        <p:spPr>
          <a:xfrm>
            <a:off x="4456410" y="1253437"/>
            <a:ext cx="226800" cy="2780079"/>
          </a:xfrm>
          <a:prstGeom prst="rect">
            <a:avLst/>
          </a:prstGeom>
          <a:noFill/>
          <a:ln w="635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2E0D8ECC-E205-5B53-193C-C2EEC88419B0}"/>
              </a:ext>
            </a:extLst>
          </p:cNvPr>
          <p:cNvSpPr/>
          <p:nvPr/>
        </p:nvSpPr>
        <p:spPr>
          <a:xfrm>
            <a:off x="4689132" y="1253437"/>
            <a:ext cx="226800" cy="2780079"/>
          </a:xfrm>
          <a:prstGeom prst="rect">
            <a:avLst/>
          </a:prstGeom>
          <a:noFill/>
          <a:ln w="635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D204C452-F820-1533-8116-91ECDEAE1354}"/>
              </a:ext>
            </a:extLst>
          </p:cNvPr>
          <p:cNvSpPr/>
          <p:nvPr/>
        </p:nvSpPr>
        <p:spPr>
          <a:xfrm>
            <a:off x="4921854" y="1253437"/>
            <a:ext cx="226800" cy="2780079"/>
          </a:xfrm>
          <a:prstGeom prst="rect">
            <a:avLst/>
          </a:prstGeom>
          <a:noFill/>
          <a:ln w="635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E3948C0F-6BC3-C3B3-8909-94E1F4AB5A5D}"/>
              </a:ext>
            </a:extLst>
          </p:cNvPr>
          <p:cNvSpPr/>
          <p:nvPr/>
        </p:nvSpPr>
        <p:spPr>
          <a:xfrm>
            <a:off x="5154576" y="1253437"/>
            <a:ext cx="226800" cy="2780079"/>
          </a:xfrm>
          <a:prstGeom prst="rect">
            <a:avLst/>
          </a:prstGeom>
          <a:noFill/>
          <a:ln w="635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A1908CFB-B3AA-1983-65BF-F9589F7DB94E}"/>
              </a:ext>
            </a:extLst>
          </p:cNvPr>
          <p:cNvSpPr/>
          <p:nvPr/>
        </p:nvSpPr>
        <p:spPr>
          <a:xfrm>
            <a:off x="5387298" y="1253437"/>
            <a:ext cx="226800" cy="2780079"/>
          </a:xfrm>
          <a:prstGeom prst="rect">
            <a:avLst/>
          </a:prstGeom>
          <a:noFill/>
          <a:ln w="635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774A3668-CB76-908F-6E38-C4A1AD5082AC}"/>
              </a:ext>
            </a:extLst>
          </p:cNvPr>
          <p:cNvCxnSpPr>
            <a:cxnSpLocks/>
          </p:cNvCxnSpPr>
          <p:nvPr/>
        </p:nvCxnSpPr>
        <p:spPr>
          <a:xfrm>
            <a:off x="1194184" y="4033516"/>
            <a:ext cx="0" cy="446985"/>
          </a:xfrm>
          <a:prstGeom prst="straightConnector1">
            <a:avLst/>
          </a:prstGeom>
          <a:ln>
            <a:solidFill>
              <a:srgbClr val="0432FF"/>
            </a:solidFill>
            <a:headEnd type="none" w="lg" len="lg"/>
            <a:tailEnd type="none" w="lg" len="lg"/>
          </a:ln>
        </p:spPr>
        <p:style>
          <a:lnRef idx="2">
            <a:schemeClr val="accent1"/>
          </a:lnRef>
          <a:fillRef idx="0">
            <a:schemeClr val="accent1"/>
          </a:fillRef>
          <a:effectRef idx="1">
            <a:schemeClr val="accent1"/>
          </a:effectRef>
          <a:fontRef idx="minor">
            <a:schemeClr val="tx1"/>
          </a:fontRef>
        </p:style>
      </p:cxnSp>
      <p:cxnSp>
        <p:nvCxnSpPr>
          <p:cNvPr id="49" name="直線矢印コネクタ 48">
            <a:extLst>
              <a:ext uri="{FF2B5EF4-FFF2-40B4-BE49-F238E27FC236}">
                <a16:creationId xmlns:a16="http://schemas.microsoft.com/office/drawing/2014/main" id="{CA5D86BB-BA0A-B7B1-4ECD-ED7D6B16518E}"/>
              </a:ext>
            </a:extLst>
          </p:cNvPr>
          <p:cNvCxnSpPr>
            <a:cxnSpLocks/>
          </p:cNvCxnSpPr>
          <p:nvPr/>
        </p:nvCxnSpPr>
        <p:spPr>
          <a:xfrm>
            <a:off x="1427268" y="4033516"/>
            <a:ext cx="0" cy="446985"/>
          </a:xfrm>
          <a:prstGeom prst="straightConnector1">
            <a:avLst/>
          </a:prstGeom>
          <a:ln>
            <a:solidFill>
              <a:srgbClr val="0432FF"/>
            </a:solidFill>
            <a:headEnd type="none" w="lg" len="lg"/>
            <a:tailEnd type="none" w="lg" len="lg"/>
          </a:ln>
        </p:spPr>
        <p:style>
          <a:lnRef idx="2">
            <a:schemeClr val="accent1"/>
          </a:lnRef>
          <a:fillRef idx="0">
            <a:schemeClr val="accent1"/>
          </a:fillRef>
          <a:effectRef idx="1">
            <a:schemeClr val="accent1"/>
          </a:effectRef>
          <a:fontRef idx="minor">
            <a:schemeClr val="tx1"/>
          </a:fontRef>
        </p:style>
      </p:cxnSp>
      <p:cxnSp>
        <p:nvCxnSpPr>
          <p:cNvPr id="50" name="直線矢印コネクタ 49">
            <a:extLst>
              <a:ext uri="{FF2B5EF4-FFF2-40B4-BE49-F238E27FC236}">
                <a16:creationId xmlns:a16="http://schemas.microsoft.com/office/drawing/2014/main" id="{7726BCDC-9C4A-FA7D-BD89-721BF2E4B02E}"/>
              </a:ext>
            </a:extLst>
          </p:cNvPr>
          <p:cNvCxnSpPr>
            <a:cxnSpLocks/>
          </p:cNvCxnSpPr>
          <p:nvPr/>
        </p:nvCxnSpPr>
        <p:spPr>
          <a:xfrm>
            <a:off x="1433703" y="4410449"/>
            <a:ext cx="381004" cy="0"/>
          </a:xfrm>
          <a:prstGeom prst="straightConnector1">
            <a:avLst/>
          </a:prstGeom>
          <a:ln>
            <a:solidFill>
              <a:srgbClr val="0432FF"/>
            </a:solidFill>
            <a:headEnd type="arrow" w="lg" len="lg"/>
            <a:tailEnd type="none" w="lg" len="lg"/>
          </a:ln>
        </p:spPr>
        <p:style>
          <a:lnRef idx="2">
            <a:schemeClr val="accent1"/>
          </a:lnRef>
          <a:fillRef idx="0">
            <a:schemeClr val="accent1"/>
          </a:fillRef>
          <a:effectRef idx="1">
            <a:schemeClr val="accent1"/>
          </a:effectRef>
          <a:fontRef idx="minor">
            <a:schemeClr val="tx1"/>
          </a:fontRef>
        </p:style>
      </p:cxnSp>
      <p:cxnSp>
        <p:nvCxnSpPr>
          <p:cNvPr id="53" name="直線矢印コネクタ 52">
            <a:extLst>
              <a:ext uri="{FF2B5EF4-FFF2-40B4-BE49-F238E27FC236}">
                <a16:creationId xmlns:a16="http://schemas.microsoft.com/office/drawing/2014/main" id="{3B1207B2-0CBA-7528-B148-A601142DCD88}"/>
              </a:ext>
            </a:extLst>
          </p:cNvPr>
          <p:cNvCxnSpPr>
            <a:cxnSpLocks/>
          </p:cNvCxnSpPr>
          <p:nvPr/>
        </p:nvCxnSpPr>
        <p:spPr>
          <a:xfrm>
            <a:off x="811376" y="4410449"/>
            <a:ext cx="381004" cy="0"/>
          </a:xfrm>
          <a:prstGeom prst="straightConnector1">
            <a:avLst/>
          </a:prstGeom>
          <a:ln>
            <a:solidFill>
              <a:srgbClr val="0432FF"/>
            </a:solidFill>
            <a:headEnd type="none" w="lg" len="lg"/>
            <a:tailEnd type="arrow" w="lg" len="lg"/>
          </a:ln>
        </p:spPr>
        <p:style>
          <a:lnRef idx="2">
            <a:schemeClr val="accent1"/>
          </a:lnRef>
          <a:fillRef idx="0">
            <a:schemeClr val="accent1"/>
          </a:fillRef>
          <a:effectRef idx="1">
            <a:schemeClr val="accent1"/>
          </a:effectRef>
          <a:fontRef idx="minor">
            <a:schemeClr val="tx1"/>
          </a:fontRef>
        </p:style>
      </p:cxnSp>
      <p:sp>
        <p:nvSpPr>
          <p:cNvPr id="54" name="テキスト ボックス 53">
            <a:extLst>
              <a:ext uri="{FF2B5EF4-FFF2-40B4-BE49-F238E27FC236}">
                <a16:creationId xmlns:a16="http://schemas.microsoft.com/office/drawing/2014/main" id="{85CDF4B2-34E7-F4AE-C708-A754D7C99AEF}"/>
              </a:ext>
            </a:extLst>
          </p:cNvPr>
          <p:cNvSpPr txBox="1"/>
          <p:nvPr/>
        </p:nvSpPr>
        <p:spPr>
          <a:xfrm>
            <a:off x="645272" y="4558224"/>
            <a:ext cx="1638590" cy="400110"/>
          </a:xfrm>
          <a:prstGeom prst="rect">
            <a:avLst/>
          </a:prstGeom>
          <a:noFill/>
        </p:spPr>
        <p:txBody>
          <a:bodyPr wrap="none" rtlCol="0">
            <a:spAutoFit/>
          </a:bodyPr>
          <a:lstStyle/>
          <a:p>
            <a:r>
              <a:rPr lang="ja-JP" altLang="en-US" sz="1400">
                <a:solidFill>
                  <a:srgbClr val="0432FF"/>
                </a:solidFill>
                <a:latin typeface="Hiragino Maru Gothic Pro W4" panose="020F0400000000000000" pitchFamily="34" charset="-128"/>
                <a:ea typeface="Hiragino Maru Gothic Pro W4" panose="020F0400000000000000" pitchFamily="34" charset="-128"/>
              </a:rPr>
              <a:t>フレームサイズ</a:t>
            </a:r>
            <a:r>
              <a:rPr lang="en-US" altLang="ja-JP" sz="1400" dirty="0">
                <a:solidFill>
                  <a:srgbClr val="0432FF"/>
                </a:solidFill>
                <a:latin typeface="Hiragino Maru Gothic Pro W4" panose="020F0400000000000000" pitchFamily="34" charset="-128"/>
                <a:ea typeface="Hiragino Maru Gothic Pro W4" panose="020F0400000000000000" pitchFamily="34" charset="-128"/>
              </a:rPr>
              <a:t> </a:t>
            </a:r>
            <a:r>
              <a:rPr lang="en-US" altLang="ja-JP" sz="2000" i="1" dirty="0">
                <a:solidFill>
                  <a:srgbClr val="0432FF"/>
                </a:solidFill>
                <a:latin typeface="Times New Roman" panose="02020603050405020304" pitchFamily="18" charset="0"/>
                <a:ea typeface="Hiragino Maru Gothic Pro W4" panose="020F0400000000000000" pitchFamily="34" charset="-128"/>
                <a:cs typeface="Times New Roman" panose="02020603050405020304" pitchFamily="18" charset="0"/>
              </a:rPr>
              <a:t>f</a:t>
            </a:r>
            <a:r>
              <a:rPr lang="en-US" altLang="ja-JP" sz="2000" baseline="-25000" dirty="0">
                <a:solidFill>
                  <a:srgbClr val="0432FF"/>
                </a:solidFill>
                <a:latin typeface="Times New Roman" panose="02020603050405020304" pitchFamily="18" charset="0"/>
                <a:ea typeface="Hiragino Maru Gothic Pro W4" panose="020F0400000000000000" pitchFamily="34" charset="-128"/>
                <a:cs typeface="Times New Roman" panose="02020603050405020304" pitchFamily="18" charset="0"/>
              </a:rPr>
              <a:t>s</a:t>
            </a:r>
          </a:p>
        </p:txBody>
      </p:sp>
      <p:cxnSp>
        <p:nvCxnSpPr>
          <p:cNvPr id="59" name="直線矢印コネクタ 58">
            <a:extLst>
              <a:ext uri="{FF2B5EF4-FFF2-40B4-BE49-F238E27FC236}">
                <a16:creationId xmlns:a16="http://schemas.microsoft.com/office/drawing/2014/main" id="{81381431-1048-FFB2-70E0-A0559B7669EC}"/>
              </a:ext>
            </a:extLst>
          </p:cNvPr>
          <p:cNvCxnSpPr>
            <a:cxnSpLocks/>
          </p:cNvCxnSpPr>
          <p:nvPr/>
        </p:nvCxnSpPr>
        <p:spPr>
          <a:xfrm>
            <a:off x="955192" y="964357"/>
            <a:ext cx="0" cy="237618"/>
          </a:xfrm>
          <a:prstGeom prst="straightConnector1">
            <a:avLst/>
          </a:prstGeom>
          <a:ln>
            <a:solidFill>
              <a:srgbClr val="0432FF"/>
            </a:solidFill>
            <a:headEnd type="none" w="lg" len="lg"/>
            <a:tailEnd type="none" w="lg" len="lg"/>
          </a:ln>
        </p:spPr>
        <p:style>
          <a:lnRef idx="2">
            <a:schemeClr val="accent1"/>
          </a:lnRef>
          <a:fillRef idx="0">
            <a:schemeClr val="accent1"/>
          </a:fillRef>
          <a:effectRef idx="1">
            <a:schemeClr val="accent1"/>
          </a:effectRef>
          <a:fontRef idx="minor">
            <a:schemeClr val="tx1"/>
          </a:fontRef>
        </p:style>
      </p:cxnSp>
      <p:cxnSp>
        <p:nvCxnSpPr>
          <p:cNvPr id="66" name="直線矢印コネクタ 65">
            <a:extLst>
              <a:ext uri="{FF2B5EF4-FFF2-40B4-BE49-F238E27FC236}">
                <a16:creationId xmlns:a16="http://schemas.microsoft.com/office/drawing/2014/main" id="{79828EA4-408B-B9B3-7CE6-65C0743887C8}"/>
              </a:ext>
            </a:extLst>
          </p:cNvPr>
          <p:cNvCxnSpPr>
            <a:cxnSpLocks/>
          </p:cNvCxnSpPr>
          <p:nvPr/>
        </p:nvCxnSpPr>
        <p:spPr>
          <a:xfrm>
            <a:off x="1019714" y="1011203"/>
            <a:ext cx="4517560" cy="0"/>
          </a:xfrm>
          <a:prstGeom prst="straightConnector1">
            <a:avLst/>
          </a:prstGeom>
          <a:ln>
            <a:solidFill>
              <a:srgbClr val="0432FF"/>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cxnSp>
        <p:nvCxnSpPr>
          <p:cNvPr id="68" name="直線矢印コネクタ 67">
            <a:extLst>
              <a:ext uri="{FF2B5EF4-FFF2-40B4-BE49-F238E27FC236}">
                <a16:creationId xmlns:a16="http://schemas.microsoft.com/office/drawing/2014/main" id="{F9E29AF6-1935-7692-157C-C70085301FA6}"/>
              </a:ext>
            </a:extLst>
          </p:cNvPr>
          <p:cNvCxnSpPr>
            <a:cxnSpLocks/>
          </p:cNvCxnSpPr>
          <p:nvPr/>
        </p:nvCxnSpPr>
        <p:spPr>
          <a:xfrm>
            <a:off x="5606440" y="964357"/>
            <a:ext cx="0" cy="237618"/>
          </a:xfrm>
          <a:prstGeom prst="straightConnector1">
            <a:avLst/>
          </a:prstGeom>
          <a:ln>
            <a:solidFill>
              <a:srgbClr val="0432FF"/>
            </a:solidFill>
            <a:headEnd type="none" w="lg" len="lg"/>
            <a:tailEnd type="none" w="lg" len="lg"/>
          </a:ln>
        </p:spPr>
        <p:style>
          <a:lnRef idx="2">
            <a:schemeClr val="accent1"/>
          </a:lnRef>
          <a:fillRef idx="0">
            <a:schemeClr val="accent1"/>
          </a:fillRef>
          <a:effectRef idx="1">
            <a:schemeClr val="accent1"/>
          </a:effectRef>
          <a:fontRef idx="minor">
            <a:schemeClr val="tx1"/>
          </a:fontRef>
        </p:style>
      </p:cxnSp>
      <p:sp>
        <p:nvSpPr>
          <p:cNvPr id="70" name="テキスト ボックス 69">
            <a:extLst>
              <a:ext uri="{FF2B5EF4-FFF2-40B4-BE49-F238E27FC236}">
                <a16:creationId xmlns:a16="http://schemas.microsoft.com/office/drawing/2014/main" id="{4AB58A62-3121-DE0D-58ED-21437EC46D8E}"/>
              </a:ext>
            </a:extLst>
          </p:cNvPr>
          <p:cNvSpPr txBox="1"/>
          <p:nvPr/>
        </p:nvSpPr>
        <p:spPr>
          <a:xfrm>
            <a:off x="2476098" y="687858"/>
            <a:ext cx="1691489" cy="307777"/>
          </a:xfrm>
          <a:prstGeom prst="rect">
            <a:avLst/>
          </a:prstGeom>
          <a:noFill/>
        </p:spPr>
        <p:txBody>
          <a:bodyPr wrap="none" rtlCol="0">
            <a:spAutoFit/>
          </a:bodyPr>
          <a:lstStyle/>
          <a:p>
            <a:r>
              <a:rPr lang="ja-JP" altLang="en-US" sz="1400">
                <a:solidFill>
                  <a:srgbClr val="0432FF"/>
                </a:solidFill>
                <a:latin typeface="Hiragino Maru Gothic Pro W4" panose="020F0400000000000000" pitchFamily="34" charset="-128"/>
                <a:ea typeface="Hiragino Maru Gothic Pro W4" panose="020F0400000000000000" pitchFamily="34" charset="-128"/>
              </a:rPr>
              <a:t>録音時間</a:t>
            </a:r>
            <a:r>
              <a:rPr lang="en-US" altLang="ja-JP" sz="1400" dirty="0">
                <a:solidFill>
                  <a:srgbClr val="0432FF"/>
                </a:solidFill>
                <a:latin typeface="Hiragino Maru Gothic Pro W4" panose="020F0400000000000000" pitchFamily="34" charset="-128"/>
                <a:ea typeface="Hiragino Maru Gothic Pro W4" panose="020F0400000000000000" pitchFamily="34" charset="-128"/>
              </a:rPr>
              <a:t> duration</a:t>
            </a:r>
          </a:p>
        </p:txBody>
      </p:sp>
      <p:sp>
        <p:nvSpPr>
          <p:cNvPr id="87" name="フリーフォーム 86">
            <a:extLst>
              <a:ext uri="{FF2B5EF4-FFF2-40B4-BE49-F238E27FC236}">
                <a16:creationId xmlns:a16="http://schemas.microsoft.com/office/drawing/2014/main" id="{65F69670-67AE-B6ED-CB50-A18E18E112A9}"/>
              </a:ext>
            </a:extLst>
          </p:cNvPr>
          <p:cNvSpPr/>
          <p:nvPr/>
        </p:nvSpPr>
        <p:spPr>
          <a:xfrm>
            <a:off x="8955741" y="4087906"/>
            <a:ext cx="443753" cy="403412"/>
          </a:xfrm>
          <a:custGeom>
            <a:avLst/>
            <a:gdLst>
              <a:gd name="connsiteX0" fmla="*/ 0 w 443753"/>
              <a:gd name="connsiteY0" fmla="*/ 0 h 403412"/>
              <a:gd name="connsiteX1" fmla="*/ 107576 w 443753"/>
              <a:gd name="connsiteY1" fmla="*/ 295835 h 403412"/>
              <a:gd name="connsiteX2" fmla="*/ 295835 w 443753"/>
              <a:gd name="connsiteY2" fmla="*/ 322729 h 403412"/>
              <a:gd name="connsiteX3" fmla="*/ 443753 w 443753"/>
              <a:gd name="connsiteY3" fmla="*/ 403412 h 403412"/>
            </a:gdLst>
            <a:ahLst/>
            <a:cxnLst>
              <a:cxn ang="0">
                <a:pos x="connsiteX0" y="connsiteY0"/>
              </a:cxn>
              <a:cxn ang="0">
                <a:pos x="connsiteX1" y="connsiteY1"/>
              </a:cxn>
              <a:cxn ang="0">
                <a:pos x="connsiteX2" y="connsiteY2"/>
              </a:cxn>
              <a:cxn ang="0">
                <a:pos x="connsiteX3" y="connsiteY3"/>
              </a:cxn>
            </a:cxnLst>
            <a:rect l="l" t="t" r="r" b="b"/>
            <a:pathLst>
              <a:path w="443753" h="403412">
                <a:moveTo>
                  <a:pt x="0" y="0"/>
                </a:moveTo>
                <a:cubicBezTo>
                  <a:pt x="29135" y="121023"/>
                  <a:pt x="58270" y="242047"/>
                  <a:pt x="107576" y="295835"/>
                </a:cubicBezTo>
                <a:cubicBezTo>
                  <a:pt x="156882" y="349623"/>
                  <a:pt x="239806" y="304800"/>
                  <a:pt x="295835" y="322729"/>
                </a:cubicBezTo>
                <a:cubicBezTo>
                  <a:pt x="351865" y="340659"/>
                  <a:pt x="397809" y="372035"/>
                  <a:pt x="443753" y="403412"/>
                </a:cubicBezTo>
              </a:path>
            </a:pathLst>
          </a:custGeom>
          <a:noFill/>
          <a:ln>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a:extLst>
              <a:ext uri="{FF2B5EF4-FFF2-40B4-BE49-F238E27FC236}">
                <a16:creationId xmlns:a16="http://schemas.microsoft.com/office/drawing/2014/main" id="{CBA60A53-A361-2EAF-837E-97B639F14A22}"/>
              </a:ext>
            </a:extLst>
          </p:cNvPr>
          <p:cNvSpPr txBox="1"/>
          <p:nvPr/>
        </p:nvSpPr>
        <p:spPr>
          <a:xfrm>
            <a:off x="9235427" y="4442564"/>
            <a:ext cx="902811" cy="307777"/>
          </a:xfrm>
          <a:prstGeom prst="rect">
            <a:avLst/>
          </a:prstGeom>
          <a:noFill/>
        </p:spPr>
        <p:txBody>
          <a:bodyPr wrap="none" rtlCol="0">
            <a:spAutoFit/>
          </a:bodyPr>
          <a:lstStyle/>
          <a:p>
            <a:r>
              <a:rPr lang="ja-JP" altLang="en-US" sz="1400">
                <a:solidFill>
                  <a:srgbClr val="0432FF"/>
                </a:solidFill>
                <a:latin typeface="Hiragino Maru Gothic Pro W4" panose="020F0400000000000000" pitchFamily="34" charset="-128"/>
                <a:ea typeface="Hiragino Maru Gothic Pro W4" panose="020F0400000000000000" pitchFamily="34" charset="-128"/>
              </a:rPr>
              <a:t>録音時間</a:t>
            </a:r>
            <a:endParaRPr lang="en-US" altLang="ja-JP" sz="1400" dirty="0">
              <a:solidFill>
                <a:srgbClr val="0432FF"/>
              </a:solidFill>
              <a:latin typeface="Hiragino Maru Gothic Pro W4" panose="020F0400000000000000" pitchFamily="34" charset="-128"/>
              <a:ea typeface="Hiragino Maru Gothic Pro W4" panose="020F0400000000000000" pitchFamily="34" charset="-128"/>
            </a:endParaRPr>
          </a:p>
        </p:txBody>
      </p:sp>
      <p:sp>
        <p:nvSpPr>
          <p:cNvPr id="91" name="テキスト ボックス 90">
            <a:extLst>
              <a:ext uri="{FF2B5EF4-FFF2-40B4-BE49-F238E27FC236}">
                <a16:creationId xmlns:a16="http://schemas.microsoft.com/office/drawing/2014/main" id="{0A0B6177-42B3-CB40-5A37-E325B837C4DA}"/>
              </a:ext>
            </a:extLst>
          </p:cNvPr>
          <p:cNvSpPr txBox="1"/>
          <p:nvPr/>
        </p:nvSpPr>
        <p:spPr>
          <a:xfrm>
            <a:off x="8329524" y="4837311"/>
            <a:ext cx="2863284" cy="523220"/>
          </a:xfrm>
          <a:prstGeom prst="rect">
            <a:avLst/>
          </a:prstGeom>
          <a:noFill/>
        </p:spPr>
        <p:txBody>
          <a:bodyPr wrap="none" rtlCol="0">
            <a:spAutoFit/>
          </a:bodyPr>
          <a:lstStyle/>
          <a:p>
            <a:r>
              <a:rPr lang="en-US" altLang="ja-JP" sz="1400" dirty="0">
                <a:solidFill>
                  <a:srgbClr val="0432FF"/>
                </a:solidFill>
                <a:latin typeface="Hiragino Maru Gothic Pro W4" panose="020F0400000000000000" pitchFamily="34" charset="-128"/>
                <a:ea typeface="Hiragino Maru Gothic Pro W4" panose="020F0400000000000000" pitchFamily="34" charset="-128"/>
              </a:rPr>
              <a:t>.append</a:t>
            </a:r>
            <a:r>
              <a:rPr lang="ja-JP" altLang="en-US" sz="1400">
                <a:solidFill>
                  <a:srgbClr val="0432FF"/>
                </a:solidFill>
                <a:latin typeface="Hiragino Maru Gothic Pro W4" panose="020F0400000000000000" pitchFamily="34" charset="-128"/>
                <a:ea typeface="Hiragino Maru Gothic Pro W4" panose="020F0400000000000000" pitchFamily="34" charset="-128"/>
              </a:rPr>
              <a:t>でフレーム毎に録音した</a:t>
            </a:r>
            <a:br>
              <a:rPr lang="en-US" altLang="ja-JP" sz="1400" dirty="0">
                <a:solidFill>
                  <a:srgbClr val="0432FF"/>
                </a:solidFill>
                <a:latin typeface="Hiragino Maru Gothic Pro W4" panose="020F0400000000000000" pitchFamily="34" charset="-128"/>
                <a:ea typeface="Hiragino Maru Gothic Pro W4" panose="020F0400000000000000" pitchFamily="34" charset="-128"/>
              </a:rPr>
            </a:br>
            <a:r>
              <a:rPr lang="ja-JP" altLang="en-US" sz="1400">
                <a:solidFill>
                  <a:srgbClr val="0432FF"/>
                </a:solidFill>
                <a:latin typeface="Hiragino Maru Gothic Pro W4" panose="020F0400000000000000" pitchFamily="34" charset="-128"/>
                <a:ea typeface="Hiragino Maru Gothic Pro W4" panose="020F0400000000000000" pitchFamily="34" charset="-128"/>
              </a:rPr>
              <a:t>データを接続</a:t>
            </a:r>
            <a:endParaRPr lang="en-US" altLang="ja-JP" sz="1400" dirty="0">
              <a:solidFill>
                <a:srgbClr val="0432FF"/>
              </a:solidFill>
              <a:latin typeface="Hiragino Maru Gothic Pro W4" panose="020F0400000000000000" pitchFamily="34" charset="-128"/>
              <a:ea typeface="Hiragino Maru Gothic Pro W4" panose="020F0400000000000000" pitchFamily="34" charset="-128"/>
            </a:endParaRPr>
          </a:p>
        </p:txBody>
      </p:sp>
      <p:sp>
        <p:nvSpPr>
          <p:cNvPr id="92" name="テキスト ボックス 91">
            <a:extLst>
              <a:ext uri="{FF2B5EF4-FFF2-40B4-BE49-F238E27FC236}">
                <a16:creationId xmlns:a16="http://schemas.microsoft.com/office/drawing/2014/main" id="{CF29683F-35B2-EEC5-2912-A0058B4674F0}"/>
              </a:ext>
            </a:extLst>
          </p:cNvPr>
          <p:cNvSpPr txBox="1"/>
          <p:nvPr/>
        </p:nvSpPr>
        <p:spPr>
          <a:xfrm>
            <a:off x="1015715" y="5008646"/>
            <a:ext cx="4600940" cy="338554"/>
          </a:xfrm>
          <a:prstGeom prst="rect">
            <a:avLst/>
          </a:prstGeom>
          <a:solidFill>
            <a:schemeClr val="bg1"/>
          </a:solidFill>
        </p:spPr>
        <p:txBody>
          <a:bodyPr wrap="none" rtlCol="0">
            <a:spAutoFit/>
          </a:bodyPr>
          <a:lstStyle/>
          <a:p>
            <a:r>
              <a:rPr lang="en-US" altLang="ja-JP" sz="1400" b="1" dirty="0">
                <a:solidFill>
                  <a:srgbClr val="00B050"/>
                </a:solidFill>
                <a:latin typeface="Hiragino Maru Gothic Pro W4" panose="020F0400000000000000" pitchFamily="34" charset="-128"/>
                <a:ea typeface="Hiragino Maru Gothic Pro W4" panose="020F0400000000000000" pitchFamily="34" charset="-128"/>
              </a:rPr>
              <a:t>Check Point !</a:t>
            </a:r>
            <a:r>
              <a:rPr lang="ja-JP" altLang="en-US" sz="1400" b="1">
                <a:solidFill>
                  <a:srgbClr val="00B050"/>
                </a:solidFill>
                <a:latin typeface="Hiragino Maru Gothic Pro W4" panose="020F0400000000000000" pitchFamily="34" charset="-128"/>
                <a:ea typeface="Hiragino Maru Gothic Pro W4" panose="020F0400000000000000" pitchFamily="34" charset="-128"/>
              </a:rPr>
              <a:t>：データ点の総数</a:t>
            </a:r>
            <a:r>
              <a:rPr lang="en-US" altLang="ja-JP" sz="1600" b="1" i="1" dirty="0">
                <a:solidFill>
                  <a:srgbClr val="00B050"/>
                </a:solidFill>
                <a:latin typeface="Times New Roman" panose="02020603050405020304" pitchFamily="18" charset="0"/>
                <a:ea typeface="Hiragino Maru Gothic Pro W4" panose="020F0400000000000000" pitchFamily="34" charset="-128"/>
                <a:cs typeface="Times New Roman" panose="02020603050405020304" pitchFamily="18" charset="0"/>
              </a:rPr>
              <a:t>N</a:t>
            </a:r>
            <a:r>
              <a:rPr lang="en-US" altLang="ja-JP" sz="1600" b="1" i="1" baseline="-25000" dirty="0">
                <a:solidFill>
                  <a:srgbClr val="00B050"/>
                </a:solidFill>
                <a:latin typeface="Times New Roman" panose="02020603050405020304" pitchFamily="18" charset="0"/>
                <a:ea typeface="Hiragino Maru Gothic Pro W4" panose="020F0400000000000000" pitchFamily="34" charset="-128"/>
                <a:cs typeface="Times New Roman" panose="02020603050405020304" pitchFamily="18" charset="0"/>
              </a:rPr>
              <a:t>Point</a:t>
            </a:r>
            <a:r>
              <a:rPr lang="ja-JP" altLang="en-US" sz="1400" b="1">
                <a:solidFill>
                  <a:srgbClr val="00B050"/>
                </a:solidFill>
                <a:latin typeface="Hiragino Maru Gothic Pro W4" panose="020F0400000000000000" pitchFamily="34" charset="-128"/>
                <a:ea typeface="Hiragino Maru Gothic Pro W4" panose="020F0400000000000000" pitchFamily="34" charset="-128"/>
              </a:rPr>
              <a:t>とループ数</a:t>
            </a:r>
            <a:r>
              <a:rPr lang="en-US" altLang="ja-JP" sz="1400" b="1" i="1" dirty="0">
                <a:solidFill>
                  <a:srgbClr val="00B050"/>
                </a:solidFill>
                <a:latin typeface="Times New Roman" panose="02020603050405020304" pitchFamily="18" charset="0"/>
                <a:ea typeface="Hiragino Maru Gothic Pro W4" panose="020F0400000000000000" pitchFamily="34" charset="-128"/>
                <a:cs typeface="Times New Roman" panose="02020603050405020304" pitchFamily="18" charset="0"/>
              </a:rPr>
              <a:t>N</a:t>
            </a:r>
            <a:r>
              <a:rPr lang="en-US" altLang="ja-JP" sz="1400" b="1" i="1" baseline="-25000" dirty="0">
                <a:solidFill>
                  <a:srgbClr val="00B050"/>
                </a:solidFill>
                <a:latin typeface="Times New Roman" panose="02020603050405020304" pitchFamily="18" charset="0"/>
                <a:ea typeface="Hiragino Maru Gothic Pro W4" panose="020F0400000000000000" pitchFamily="34" charset="-128"/>
                <a:cs typeface="Times New Roman" panose="02020603050405020304" pitchFamily="18" charset="0"/>
              </a:rPr>
              <a:t>Loop</a:t>
            </a:r>
            <a:endParaRPr lang="en-US" altLang="ja-JP" sz="1400" b="1" dirty="0">
              <a:solidFill>
                <a:srgbClr val="00B050"/>
              </a:solidFill>
              <a:latin typeface="Hiragino Maru Gothic Pro W4" panose="020F0400000000000000" pitchFamily="34" charset="-128"/>
              <a:ea typeface="Hiragino Maru Gothic Pro W4" panose="020F0400000000000000" pitchFamily="34" charset="-128"/>
            </a:endParaRPr>
          </a:p>
        </p:txBody>
      </p:sp>
      <p:sp>
        <p:nvSpPr>
          <p:cNvPr id="95" name="フリーフォーム 94">
            <a:extLst>
              <a:ext uri="{FF2B5EF4-FFF2-40B4-BE49-F238E27FC236}">
                <a16:creationId xmlns:a16="http://schemas.microsoft.com/office/drawing/2014/main" id="{25686386-6DF6-CFFB-4834-ACABF8A71C3C}"/>
              </a:ext>
            </a:extLst>
          </p:cNvPr>
          <p:cNvSpPr/>
          <p:nvPr/>
        </p:nvSpPr>
        <p:spPr>
          <a:xfrm>
            <a:off x="7651376" y="4464424"/>
            <a:ext cx="874059" cy="457200"/>
          </a:xfrm>
          <a:custGeom>
            <a:avLst/>
            <a:gdLst>
              <a:gd name="connsiteX0" fmla="*/ 0 w 874059"/>
              <a:gd name="connsiteY0" fmla="*/ 0 h 457200"/>
              <a:gd name="connsiteX1" fmla="*/ 228600 w 874059"/>
              <a:gd name="connsiteY1" fmla="*/ 147917 h 457200"/>
              <a:gd name="connsiteX2" fmla="*/ 537883 w 874059"/>
              <a:gd name="connsiteY2" fmla="*/ 147917 h 457200"/>
              <a:gd name="connsiteX3" fmla="*/ 874059 w 874059"/>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74059" h="457200">
                <a:moveTo>
                  <a:pt x="0" y="0"/>
                </a:moveTo>
                <a:cubicBezTo>
                  <a:pt x="69476" y="61632"/>
                  <a:pt x="138953" y="123264"/>
                  <a:pt x="228600" y="147917"/>
                </a:cubicBezTo>
                <a:cubicBezTo>
                  <a:pt x="318247" y="172570"/>
                  <a:pt x="430307" y="96370"/>
                  <a:pt x="537883" y="147917"/>
                </a:cubicBezTo>
                <a:cubicBezTo>
                  <a:pt x="645459" y="199464"/>
                  <a:pt x="759759" y="328332"/>
                  <a:pt x="874059" y="457200"/>
                </a:cubicBezTo>
              </a:path>
            </a:pathLst>
          </a:custGeom>
          <a:noFill/>
          <a:ln>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7" name="図 96">
            <a:extLst>
              <a:ext uri="{FF2B5EF4-FFF2-40B4-BE49-F238E27FC236}">
                <a16:creationId xmlns:a16="http://schemas.microsoft.com/office/drawing/2014/main" id="{82808DEE-2831-FA3B-3FBA-38C5485A2ADF}"/>
              </a:ext>
            </a:extLst>
          </p:cNvPr>
          <p:cNvPicPr>
            <a:picLocks noChangeAspect="1"/>
          </p:cNvPicPr>
          <p:nvPr/>
        </p:nvPicPr>
        <p:blipFill>
          <a:blip r:embed="rId6"/>
          <a:stretch>
            <a:fillRect/>
          </a:stretch>
        </p:blipFill>
        <p:spPr>
          <a:xfrm>
            <a:off x="1185928" y="5304546"/>
            <a:ext cx="3975100" cy="469900"/>
          </a:xfrm>
          <a:prstGeom prst="rect">
            <a:avLst/>
          </a:prstGeom>
        </p:spPr>
      </p:pic>
      <p:pic>
        <p:nvPicPr>
          <p:cNvPr id="78" name="図 77" descr="テキスト&#10;&#10;自動的に生成された説明">
            <a:extLst>
              <a:ext uri="{FF2B5EF4-FFF2-40B4-BE49-F238E27FC236}">
                <a16:creationId xmlns:a16="http://schemas.microsoft.com/office/drawing/2014/main" id="{92DDE685-4B3F-A29D-6EEC-C838C228C7D2}"/>
              </a:ext>
            </a:extLst>
          </p:cNvPr>
          <p:cNvPicPr>
            <a:picLocks noChangeAspect="1"/>
          </p:cNvPicPr>
          <p:nvPr/>
        </p:nvPicPr>
        <p:blipFill>
          <a:blip r:embed="rId7"/>
          <a:stretch>
            <a:fillRect/>
          </a:stretch>
        </p:blipFill>
        <p:spPr>
          <a:xfrm>
            <a:off x="1200661" y="5664066"/>
            <a:ext cx="2057400" cy="685800"/>
          </a:xfrm>
          <a:prstGeom prst="rect">
            <a:avLst/>
          </a:prstGeom>
        </p:spPr>
      </p:pic>
    </p:spTree>
    <p:extLst>
      <p:ext uri="{BB962C8B-B14F-4D97-AF65-F5344CB8AC3E}">
        <p14:creationId xmlns:p14="http://schemas.microsoft.com/office/powerpoint/2010/main" val="4156074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descr="テキスト が含まれている画像&#10;&#10;自動的に生成された説明">
            <a:extLst>
              <a:ext uri="{FF2B5EF4-FFF2-40B4-BE49-F238E27FC236}">
                <a16:creationId xmlns:a16="http://schemas.microsoft.com/office/drawing/2014/main" id="{A166992C-E829-ADD8-0F80-E869F0729A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55103" y="2668584"/>
            <a:ext cx="1954553" cy="667408"/>
          </a:xfrm>
          <a:prstGeom prst="rect">
            <a:avLst/>
          </a:prstGeom>
        </p:spPr>
      </p:pic>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13</a:t>
            </a:fld>
            <a:endParaRPr kumimoji="1" lang="ja-JP" altLang="en-US"/>
          </a:p>
        </p:txBody>
      </p:sp>
      <p:sp>
        <p:nvSpPr>
          <p:cNvPr id="5" name="テキスト ボックス 4">
            <a:extLst>
              <a:ext uri="{FF2B5EF4-FFF2-40B4-BE49-F238E27FC236}">
                <a16:creationId xmlns:a16="http://schemas.microsoft.com/office/drawing/2014/main" id="{EAFB6BE5-ECB4-A4E2-4DF4-0EF77FC29497}"/>
              </a:ext>
            </a:extLst>
          </p:cNvPr>
          <p:cNvSpPr txBox="1"/>
          <p:nvPr/>
        </p:nvSpPr>
        <p:spPr>
          <a:xfrm>
            <a:off x="10886" y="35657"/>
            <a:ext cx="11551560"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5.2.</a:t>
            </a:r>
            <a:r>
              <a:rPr lang="ja-JP" altLang="en-US" sz="3000" b="1">
                <a:latin typeface="Hiragino Maru Gothic Pro W4" panose="020F0400000000000000" pitchFamily="34" charset="-128"/>
                <a:ea typeface="Hiragino Maru Gothic Pro W4" panose="020F0400000000000000" pitchFamily="34" charset="-128"/>
              </a:rPr>
              <a:t>周波数分析：フーリエ変換（時間波形と周波数波形の関係）</a:t>
            </a:r>
          </a:p>
        </p:txBody>
      </p:sp>
      <p:sp>
        <p:nvSpPr>
          <p:cNvPr id="2" name="テキスト ボックス 1">
            <a:extLst>
              <a:ext uri="{FF2B5EF4-FFF2-40B4-BE49-F238E27FC236}">
                <a16:creationId xmlns:a16="http://schemas.microsoft.com/office/drawing/2014/main" id="{142F66F4-81C7-ECDA-A1F6-CFAD06FF3895}"/>
              </a:ext>
            </a:extLst>
          </p:cNvPr>
          <p:cNvSpPr txBox="1"/>
          <p:nvPr/>
        </p:nvSpPr>
        <p:spPr>
          <a:xfrm>
            <a:off x="95844" y="614414"/>
            <a:ext cx="6500497" cy="461665"/>
          </a:xfrm>
          <a:prstGeom prst="rect">
            <a:avLst/>
          </a:prstGeom>
          <a:noFill/>
        </p:spPr>
        <p:txBody>
          <a:bodyPr wrap="none" rtlCol="0">
            <a:spAutoFit/>
          </a:bodyPr>
          <a:lstStyle/>
          <a:p>
            <a:pPr marL="342900" indent="-342900">
              <a:buFont typeface="Wingdings" pitchFamily="2" charset="2"/>
              <a:buChar char="l"/>
            </a:pPr>
            <a:r>
              <a:rPr lang="ja-JP" altLang="en-US" sz="2400" b="1">
                <a:latin typeface="Hiragino Maru Gothic Pro W4" panose="020F0400000000000000" pitchFamily="34" charset="-128"/>
                <a:ea typeface="Hiragino Maru Gothic Pro W4" panose="020F0400000000000000" pitchFamily="34" charset="-128"/>
              </a:rPr>
              <a:t>時間波形と周波数波形は互いに変換できる</a:t>
            </a:r>
            <a:endParaRPr lang="en-US" altLang="ja-JP" sz="2400" b="1" dirty="0">
              <a:latin typeface="Hiragino Maru Gothic Pro W4" panose="020F0400000000000000" pitchFamily="34" charset="-128"/>
              <a:ea typeface="Hiragino Maru Gothic Pro W4" panose="020F0400000000000000" pitchFamily="34" charset="-128"/>
            </a:endParaRPr>
          </a:p>
        </p:txBody>
      </p:sp>
      <p:pic>
        <p:nvPicPr>
          <p:cNvPr id="6" name="図 5" descr="グラフ, 折れ線グラフ, ヒストグラム&#10;&#10;自動的に生成された説明">
            <a:extLst>
              <a:ext uri="{FF2B5EF4-FFF2-40B4-BE49-F238E27FC236}">
                <a16:creationId xmlns:a16="http://schemas.microsoft.com/office/drawing/2014/main" id="{CD0F2A68-367C-1F70-C800-7E8BE31B60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6526" y="1958635"/>
            <a:ext cx="4988190" cy="3357104"/>
          </a:xfrm>
          <a:prstGeom prst="rect">
            <a:avLst/>
          </a:prstGeom>
        </p:spPr>
      </p:pic>
      <p:pic>
        <p:nvPicPr>
          <p:cNvPr id="11" name="図 10" descr="図形 が含まれている画像&#10;&#10;自動的に生成された説明">
            <a:extLst>
              <a:ext uri="{FF2B5EF4-FFF2-40B4-BE49-F238E27FC236}">
                <a16:creationId xmlns:a16="http://schemas.microsoft.com/office/drawing/2014/main" id="{0B9F753A-EB39-25A6-93CF-47D579E72EF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7972" y="2001786"/>
            <a:ext cx="4970930" cy="3313953"/>
          </a:xfrm>
          <a:prstGeom prst="rect">
            <a:avLst/>
          </a:prstGeom>
        </p:spPr>
      </p:pic>
      <p:sp>
        <p:nvSpPr>
          <p:cNvPr id="13" name="右矢印 12">
            <a:extLst>
              <a:ext uri="{FF2B5EF4-FFF2-40B4-BE49-F238E27FC236}">
                <a16:creationId xmlns:a16="http://schemas.microsoft.com/office/drawing/2014/main" id="{55E03843-DBD0-7EE7-41AA-CC7DDB73DC13}"/>
              </a:ext>
            </a:extLst>
          </p:cNvPr>
          <p:cNvSpPr/>
          <p:nvPr/>
        </p:nvSpPr>
        <p:spPr>
          <a:xfrm>
            <a:off x="5245398" y="1815354"/>
            <a:ext cx="1948778" cy="914400"/>
          </a:xfrm>
          <a:prstGeom prst="rightArrow">
            <a:avLst/>
          </a:prstGeom>
          <a:solidFill>
            <a:schemeClr val="bg1"/>
          </a:solidFill>
          <a:ln w="635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49BD93D-0A9B-3A6E-3948-26C2EE2BBB14}"/>
              </a:ext>
            </a:extLst>
          </p:cNvPr>
          <p:cNvSpPr txBox="1"/>
          <p:nvPr/>
        </p:nvSpPr>
        <p:spPr>
          <a:xfrm>
            <a:off x="5361737" y="2101335"/>
            <a:ext cx="1598515" cy="369332"/>
          </a:xfrm>
          <a:prstGeom prst="rect">
            <a:avLst/>
          </a:prstGeom>
          <a:noFill/>
        </p:spPr>
        <p:txBody>
          <a:bodyPr wrap="none" rtlCol="0">
            <a:spAutoFit/>
          </a:bodyPr>
          <a:lstStyle/>
          <a:p>
            <a:r>
              <a:rPr lang="ja-JP" altLang="en-US" b="1">
                <a:latin typeface="Hiragino Maru Gothic Pro W4" panose="020F0400000000000000" pitchFamily="34" charset="-128"/>
                <a:ea typeface="Hiragino Maru Gothic Pro W4" panose="020F0400000000000000" pitchFamily="34" charset="-128"/>
              </a:rPr>
              <a:t>フーリエ変換</a:t>
            </a:r>
            <a:endParaRPr lang="en-US" altLang="ja-JP" b="1" dirty="0">
              <a:latin typeface="Hiragino Maru Gothic Pro W4" panose="020F0400000000000000" pitchFamily="34" charset="-128"/>
              <a:ea typeface="Hiragino Maru Gothic Pro W4" panose="020F0400000000000000" pitchFamily="34" charset="-128"/>
            </a:endParaRPr>
          </a:p>
        </p:txBody>
      </p:sp>
      <p:sp>
        <p:nvSpPr>
          <p:cNvPr id="17" name="テキスト ボックス 16">
            <a:extLst>
              <a:ext uri="{FF2B5EF4-FFF2-40B4-BE49-F238E27FC236}">
                <a16:creationId xmlns:a16="http://schemas.microsoft.com/office/drawing/2014/main" id="{1DCD2B96-2C3A-5AA8-5226-E6939768E1E8}"/>
              </a:ext>
            </a:extLst>
          </p:cNvPr>
          <p:cNvSpPr txBox="1"/>
          <p:nvPr/>
        </p:nvSpPr>
        <p:spPr>
          <a:xfrm>
            <a:off x="2377879" y="5315739"/>
            <a:ext cx="1210588" cy="400110"/>
          </a:xfrm>
          <a:prstGeom prst="rect">
            <a:avLst/>
          </a:prstGeom>
          <a:noFill/>
        </p:spPr>
        <p:txBody>
          <a:bodyPr wrap="none" rtlCol="0">
            <a:spAutoFit/>
          </a:bodyPr>
          <a:lstStyle/>
          <a:p>
            <a:pPr algn="ctr"/>
            <a:r>
              <a:rPr kumimoji="1" lang="ja-JP" altLang="en-US" sz="2000">
                <a:latin typeface="Hiragino Maru Gothic Pro W4" panose="020F0400000000000000" pitchFamily="34" charset="-128"/>
                <a:ea typeface="Hiragino Maru Gothic Pro W4" panose="020F0400000000000000" pitchFamily="34" charset="-128"/>
              </a:rPr>
              <a:t>時間波形</a:t>
            </a:r>
            <a:endParaRPr kumimoji="1" lang="ja-JP" altLang="en-US" sz="3000">
              <a:latin typeface="Hiragino Maru Gothic Pro W4" panose="020F0400000000000000" pitchFamily="34" charset="-128"/>
              <a:ea typeface="Hiragino Maru Gothic Pro W4" panose="020F0400000000000000" pitchFamily="34" charset="-128"/>
            </a:endParaRPr>
          </a:p>
        </p:txBody>
      </p:sp>
      <p:sp>
        <p:nvSpPr>
          <p:cNvPr id="18" name="テキスト ボックス 17">
            <a:extLst>
              <a:ext uri="{FF2B5EF4-FFF2-40B4-BE49-F238E27FC236}">
                <a16:creationId xmlns:a16="http://schemas.microsoft.com/office/drawing/2014/main" id="{43CF0B06-3731-7106-4DC9-6815EE3B9880}"/>
              </a:ext>
            </a:extLst>
          </p:cNvPr>
          <p:cNvSpPr txBox="1"/>
          <p:nvPr/>
        </p:nvSpPr>
        <p:spPr>
          <a:xfrm>
            <a:off x="9077102" y="5315739"/>
            <a:ext cx="1467068" cy="400110"/>
          </a:xfrm>
          <a:prstGeom prst="rect">
            <a:avLst/>
          </a:prstGeom>
          <a:noFill/>
        </p:spPr>
        <p:txBody>
          <a:bodyPr wrap="none" rtlCol="0">
            <a:spAutoFit/>
          </a:bodyPr>
          <a:lstStyle/>
          <a:p>
            <a:pPr algn="ctr"/>
            <a:r>
              <a:rPr lang="ja-JP" altLang="en-US" sz="2000">
                <a:latin typeface="Hiragino Maru Gothic Pro W4" panose="020F0400000000000000" pitchFamily="34" charset="-128"/>
                <a:ea typeface="Hiragino Maru Gothic Pro W4" panose="020F0400000000000000" pitchFamily="34" charset="-128"/>
              </a:rPr>
              <a:t>周波数</a:t>
            </a:r>
            <a:r>
              <a:rPr kumimoji="1" lang="ja-JP" altLang="en-US" sz="2000">
                <a:latin typeface="Hiragino Maru Gothic Pro W4" panose="020F0400000000000000" pitchFamily="34" charset="-128"/>
                <a:ea typeface="Hiragino Maru Gothic Pro W4" panose="020F0400000000000000" pitchFamily="34" charset="-128"/>
              </a:rPr>
              <a:t>波形</a:t>
            </a:r>
            <a:endParaRPr kumimoji="1" lang="ja-JP" altLang="en-US" sz="3000">
              <a:latin typeface="Hiragino Maru Gothic Pro W4" panose="020F0400000000000000" pitchFamily="34" charset="-128"/>
              <a:ea typeface="Hiragino Maru Gothic Pro W4" panose="020F0400000000000000" pitchFamily="34" charset="-128"/>
            </a:endParaRPr>
          </a:p>
        </p:txBody>
      </p:sp>
      <p:cxnSp>
        <p:nvCxnSpPr>
          <p:cNvPr id="23" name="直線矢印コネクタ 22">
            <a:extLst>
              <a:ext uri="{FF2B5EF4-FFF2-40B4-BE49-F238E27FC236}">
                <a16:creationId xmlns:a16="http://schemas.microsoft.com/office/drawing/2014/main" id="{510FD92A-C232-F189-D5D8-D5E0568E9033}"/>
              </a:ext>
            </a:extLst>
          </p:cNvPr>
          <p:cNvCxnSpPr>
            <a:cxnSpLocks/>
          </p:cNvCxnSpPr>
          <p:nvPr/>
        </p:nvCxnSpPr>
        <p:spPr>
          <a:xfrm>
            <a:off x="1184747" y="2168719"/>
            <a:ext cx="0" cy="1336154"/>
          </a:xfrm>
          <a:prstGeom prst="straightConnector1">
            <a:avLst/>
          </a:prstGeom>
          <a:ln>
            <a:solidFill>
              <a:srgbClr val="0432FF"/>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cxnSp>
        <p:nvCxnSpPr>
          <p:cNvPr id="26" name="直線矢印コネクタ 25">
            <a:extLst>
              <a:ext uri="{FF2B5EF4-FFF2-40B4-BE49-F238E27FC236}">
                <a16:creationId xmlns:a16="http://schemas.microsoft.com/office/drawing/2014/main" id="{A0C2F5D2-0947-1AAE-06D6-233349D973A4}"/>
              </a:ext>
            </a:extLst>
          </p:cNvPr>
          <p:cNvCxnSpPr>
            <a:cxnSpLocks/>
          </p:cNvCxnSpPr>
          <p:nvPr/>
        </p:nvCxnSpPr>
        <p:spPr>
          <a:xfrm>
            <a:off x="1067802" y="2141825"/>
            <a:ext cx="3737654" cy="0"/>
          </a:xfrm>
          <a:prstGeom prst="straightConnector1">
            <a:avLst/>
          </a:prstGeom>
          <a:ln>
            <a:solidFill>
              <a:srgbClr val="0432FF"/>
            </a:solidFill>
            <a:headEnd type="none" w="lg" len="lg"/>
            <a:tailEnd type="none" w="lg" len="lg"/>
          </a:ln>
        </p:spPr>
        <p:style>
          <a:lnRef idx="2">
            <a:schemeClr val="accent1"/>
          </a:lnRef>
          <a:fillRef idx="0">
            <a:schemeClr val="accent1"/>
          </a:fillRef>
          <a:effectRef idx="1">
            <a:schemeClr val="accent1"/>
          </a:effectRef>
          <a:fontRef idx="minor">
            <a:schemeClr val="tx1"/>
          </a:fontRef>
        </p:style>
      </p:cxnSp>
      <p:cxnSp>
        <p:nvCxnSpPr>
          <p:cNvPr id="29" name="直線矢印コネクタ 28">
            <a:extLst>
              <a:ext uri="{FF2B5EF4-FFF2-40B4-BE49-F238E27FC236}">
                <a16:creationId xmlns:a16="http://schemas.microsoft.com/office/drawing/2014/main" id="{20329703-34E2-71DB-D66C-BAF7BD604BF2}"/>
              </a:ext>
            </a:extLst>
          </p:cNvPr>
          <p:cNvCxnSpPr>
            <a:cxnSpLocks/>
          </p:cNvCxnSpPr>
          <p:nvPr/>
        </p:nvCxnSpPr>
        <p:spPr>
          <a:xfrm>
            <a:off x="1067802" y="3504459"/>
            <a:ext cx="3737654" cy="0"/>
          </a:xfrm>
          <a:prstGeom prst="straightConnector1">
            <a:avLst/>
          </a:prstGeom>
          <a:ln>
            <a:solidFill>
              <a:srgbClr val="0432FF"/>
            </a:solidFill>
            <a:headEnd type="none" w="lg" len="lg"/>
            <a:tailEnd type="none" w="lg" len="lg"/>
          </a:ln>
        </p:spPr>
        <p:style>
          <a:lnRef idx="2">
            <a:schemeClr val="accent1"/>
          </a:lnRef>
          <a:fillRef idx="0">
            <a:schemeClr val="accent1"/>
          </a:fillRef>
          <a:effectRef idx="1">
            <a:schemeClr val="accent1"/>
          </a:effectRef>
          <a:fontRef idx="minor">
            <a:schemeClr val="tx1"/>
          </a:fontRef>
        </p:style>
      </p:cxnSp>
      <p:sp>
        <p:nvSpPr>
          <p:cNvPr id="32" name="テキスト ボックス 31">
            <a:extLst>
              <a:ext uri="{FF2B5EF4-FFF2-40B4-BE49-F238E27FC236}">
                <a16:creationId xmlns:a16="http://schemas.microsoft.com/office/drawing/2014/main" id="{DB5818B1-6E86-7711-B428-5B09CA672444}"/>
              </a:ext>
            </a:extLst>
          </p:cNvPr>
          <p:cNvSpPr txBox="1"/>
          <p:nvPr/>
        </p:nvSpPr>
        <p:spPr>
          <a:xfrm>
            <a:off x="1164396" y="2795491"/>
            <a:ext cx="543739" cy="307777"/>
          </a:xfrm>
          <a:prstGeom prst="rect">
            <a:avLst/>
          </a:prstGeom>
          <a:noFill/>
        </p:spPr>
        <p:txBody>
          <a:bodyPr wrap="none" rtlCol="0">
            <a:spAutoFit/>
          </a:bodyPr>
          <a:lstStyle/>
          <a:p>
            <a:r>
              <a:rPr lang="ja-JP" altLang="en-US" sz="1400">
                <a:solidFill>
                  <a:srgbClr val="0432FF"/>
                </a:solidFill>
                <a:effectLst>
                  <a:glow rad="152400">
                    <a:schemeClr val="bg1"/>
                  </a:glow>
                </a:effectLst>
                <a:latin typeface="Hiragino Maru Gothic Pro W4" panose="020F0400000000000000" pitchFamily="34" charset="-128"/>
                <a:ea typeface="Hiragino Maru Gothic Pro W4" panose="020F0400000000000000" pitchFamily="34" charset="-128"/>
              </a:rPr>
              <a:t>振幅</a:t>
            </a:r>
            <a:endParaRPr lang="en-US" altLang="ja-JP" sz="1400" dirty="0">
              <a:solidFill>
                <a:srgbClr val="0432FF"/>
              </a:solidFill>
              <a:effectLst>
                <a:glow rad="152400">
                  <a:schemeClr val="bg1"/>
                </a:glow>
              </a:effectLst>
              <a:latin typeface="Hiragino Maru Gothic Pro W4" panose="020F0400000000000000" pitchFamily="34" charset="-128"/>
              <a:ea typeface="Hiragino Maru Gothic Pro W4" panose="020F0400000000000000" pitchFamily="34" charset="-128"/>
            </a:endParaRPr>
          </a:p>
        </p:txBody>
      </p:sp>
      <p:cxnSp>
        <p:nvCxnSpPr>
          <p:cNvPr id="34" name="直線矢印コネクタ 33">
            <a:extLst>
              <a:ext uri="{FF2B5EF4-FFF2-40B4-BE49-F238E27FC236}">
                <a16:creationId xmlns:a16="http://schemas.microsoft.com/office/drawing/2014/main" id="{311B8837-3C8E-2E5B-A643-2E79B01C976C}"/>
              </a:ext>
            </a:extLst>
          </p:cNvPr>
          <p:cNvCxnSpPr>
            <a:cxnSpLocks/>
          </p:cNvCxnSpPr>
          <p:nvPr/>
        </p:nvCxnSpPr>
        <p:spPr>
          <a:xfrm flipV="1">
            <a:off x="1956366" y="1815354"/>
            <a:ext cx="0" cy="389965"/>
          </a:xfrm>
          <a:prstGeom prst="straightConnector1">
            <a:avLst/>
          </a:prstGeom>
          <a:ln>
            <a:solidFill>
              <a:srgbClr val="0432FF"/>
            </a:solidFill>
            <a:headEnd type="none" w="lg" len="lg"/>
            <a:tailEnd type="none" w="lg" len="lg"/>
          </a:ln>
        </p:spPr>
        <p:style>
          <a:lnRef idx="2">
            <a:schemeClr val="accent1"/>
          </a:lnRef>
          <a:fillRef idx="0">
            <a:schemeClr val="accent1"/>
          </a:fillRef>
          <a:effectRef idx="1">
            <a:schemeClr val="accent1"/>
          </a:effectRef>
          <a:fontRef idx="minor">
            <a:schemeClr val="tx1"/>
          </a:fontRef>
        </p:style>
      </p:cxnSp>
      <p:cxnSp>
        <p:nvCxnSpPr>
          <p:cNvPr id="44" name="直線矢印コネクタ 43">
            <a:extLst>
              <a:ext uri="{FF2B5EF4-FFF2-40B4-BE49-F238E27FC236}">
                <a16:creationId xmlns:a16="http://schemas.microsoft.com/office/drawing/2014/main" id="{7EFB38BB-A506-9458-B3C9-AD3A909F27D8}"/>
              </a:ext>
            </a:extLst>
          </p:cNvPr>
          <p:cNvCxnSpPr>
            <a:cxnSpLocks/>
          </p:cNvCxnSpPr>
          <p:nvPr/>
        </p:nvCxnSpPr>
        <p:spPr>
          <a:xfrm flipV="1">
            <a:off x="2713881" y="1815354"/>
            <a:ext cx="0" cy="389965"/>
          </a:xfrm>
          <a:prstGeom prst="straightConnector1">
            <a:avLst/>
          </a:prstGeom>
          <a:ln>
            <a:solidFill>
              <a:srgbClr val="0432FF"/>
            </a:solidFill>
            <a:headEnd type="none" w="lg" len="lg"/>
            <a:tailEnd type="none" w="lg" len="lg"/>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D488EBA3-5CEC-E2BE-6509-D84E72DD9583}"/>
              </a:ext>
            </a:extLst>
          </p:cNvPr>
          <p:cNvCxnSpPr>
            <a:cxnSpLocks/>
          </p:cNvCxnSpPr>
          <p:nvPr/>
        </p:nvCxnSpPr>
        <p:spPr>
          <a:xfrm flipH="1">
            <a:off x="1983260" y="1882589"/>
            <a:ext cx="717100" cy="0"/>
          </a:xfrm>
          <a:prstGeom prst="straightConnector1">
            <a:avLst/>
          </a:prstGeom>
          <a:ln>
            <a:solidFill>
              <a:srgbClr val="0432FF"/>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
        <p:nvSpPr>
          <p:cNvPr id="49" name="テキスト ボックス 48">
            <a:extLst>
              <a:ext uri="{FF2B5EF4-FFF2-40B4-BE49-F238E27FC236}">
                <a16:creationId xmlns:a16="http://schemas.microsoft.com/office/drawing/2014/main" id="{F215EC1E-7329-C57A-AA8A-13F4EA8EB844}"/>
              </a:ext>
            </a:extLst>
          </p:cNvPr>
          <p:cNvSpPr txBox="1"/>
          <p:nvPr/>
        </p:nvSpPr>
        <p:spPr>
          <a:xfrm>
            <a:off x="2076724" y="1535417"/>
            <a:ext cx="543739" cy="307777"/>
          </a:xfrm>
          <a:prstGeom prst="rect">
            <a:avLst/>
          </a:prstGeom>
          <a:noFill/>
        </p:spPr>
        <p:txBody>
          <a:bodyPr wrap="none" rtlCol="0">
            <a:spAutoFit/>
          </a:bodyPr>
          <a:lstStyle/>
          <a:p>
            <a:r>
              <a:rPr lang="ja-JP" altLang="en-US" sz="1400">
                <a:solidFill>
                  <a:srgbClr val="0432FF"/>
                </a:solidFill>
                <a:effectLst>
                  <a:glow rad="152400">
                    <a:schemeClr val="bg1"/>
                  </a:glow>
                </a:effectLst>
                <a:latin typeface="Hiragino Maru Gothic Pro W4" panose="020F0400000000000000" pitchFamily="34" charset="-128"/>
                <a:ea typeface="Hiragino Maru Gothic Pro W4" panose="020F0400000000000000" pitchFamily="34" charset="-128"/>
              </a:rPr>
              <a:t>周期</a:t>
            </a:r>
            <a:endParaRPr lang="en-US" altLang="ja-JP" sz="1400" dirty="0">
              <a:solidFill>
                <a:srgbClr val="0432FF"/>
              </a:solidFill>
              <a:effectLst>
                <a:glow rad="152400">
                  <a:schemeClr val="bg1"/>
                </a:glow>
              </a:effectLst>
              <a:latin typeface="Hiragino Maru Gothic Pro W4" panose="020F0400000000000000" pitchFamily="34" charset="-128"/>
              <a:ea typeface="Hiragino Maru Gothic Pro W4" panose="020F0400000000000000" pitchFamily="34" charset="-128"/>
            </a:endParaRPr>
          </a:p>
        </p:txBody>
      </p:sp>
      <p:cxnSp>
        <p:nvCxnSpPr>
          <p:cNvPr id="50" name="直線矢印コネクタ 49">
            <a:extLst>
              <a:ext uri="{FF2B5EF4-FFF2-40B4-BE49-F238E27FC236}">
                <a16:creationId xmlns:a16="http://schemas.microsoft.com/office/drawing/2014/main" id="{9D5EF051-1C0E-D974-9010-A566F0F368DC}"/>
              </a:ext>
            </a:extLst>
          </p:cNvPr>
          <p:cNvCxnSpPr>
            <a:cxnSpLocks/>
          </p:cNvCxnSpPr>
          <p:nvPr/>
        </p:nvCxnSpPr>
        <p:spPr>
          <a:xfrm>
            <a:off x="8152868" y="2836796"/>
            <a:ext cx="0" cy="2365725"/>
          </a:xfrm>
          <a:prstGeom prst="straightConnector1">
            <a:avLst/>
          </a:prstGeom>
          <a:ln>
            <a:gradFill flip="none" rotWithShape="1">
              <a:gsLst>
                <a:gs pos="0">
                  <a:schemeClr val="bg1"/>
                </a:gs>
                <a:gs pos="100000">
                  <a:srgbClr val="0432FF"/>
                </a:gs>
                <a:gs pos="100000">
                  <a:srgbClr val="0432FF"/>
                </a:gs>
                <a:gs pos="100000">
                  <a:srgbClr val="0432FF"/>
                </a:gs>
              </a:gsLst>
              <a:lin ang="5400000" scaled="1"/>
              <a:tileRect/>
            </a:gradFill>
            <a:headEnd type="none" w="lg" len="lg"/>
            <a:tailEnd type="none" w="lg" len="lg"/>
          </a:ln>
        </p:spPr>
        <p:style>
          <a:lnRef idx="2">
            <a:schemeClr val="accent1"/>
          </a:lnRef>
          <a:fillRef idx="0">
            <a:schemeClr val="accent1"/>
          </a:fillRef>
          <a:effectRef idx="1">
            <a:schemeClr val="accent1"/>
          </a:effectRef>
          <a:fontRef idx="minor">
            <a:schemeClr val="tx1"/>
          </a:fontRef>
        </p:style>
      </p:cxnSp>
      <p:sp>
        <p:nvSpPr>
          <p:cNvPr id="55" name="テキスト ボックス 54">
            <a:extLst>
              <a:ext uri="{FF2B5EF4-FFF2-40B4-BE49-F238E27FC236}">
                <a16:creationId xmlns:a16="http://schemas.microsoft.com/office/drawing/2014/main" id="{773D5F7C-40FE-930C-54E4-D45597408D77}"/>
              </a:ext>
            </a:extLst>
          </p:cNvPr>
          <p:cNvSpPr txBox="1"/>
          <p:nvPr/>
        </p:nvSpPr>
        <p:spPr>
          <a:xfrm>
            <a:off x="7791230" y="5208017"/>
            <a:ext cx="723275" cy="307777"/>
          </a:xfrm>
          <a:prstGeom prst="rect">
            <a:avLst/>
          </a:prstGeom>
          <a:noFill/>
        </p:spPr>
        <p:txBody>
          <a:bodyPr wrap="none" rtlCol="0">
            <a:spAutoFit/>
          </a:bodyPr>
          <a:lstStyle/>
          <a:p>
            <a:r>
              <a:rPr lang="ja-JP" altLang="en-US" sz="1400">
                <a:solidFill>
                  <a:srgbClr val="0432FF"/>
                </a:solidFill>
                <a:effectLst>
                  <a:glow rad="152400">
                    <a:schemeClr val="bg1"/>
                  </a:glow>
                </a:effectLst>
                <a:latin typeface="Hiragino Maru Gothic Pro W4" panose="020F0400000000000000" pitchFamily="34" charset="-128"/>
                <a:ea typeface="Hiragino Maru Gothic Pro W4" panose="020F0400000000000000" pitchFamily="34" charset="-128"/>
              </a:rPr>
              <a:t>周波数</a:t>
            </a:r>
            <a:endParaRPr lang="en-US" altLang="ja-JP" sz="1400" dirty="0">
              <a:solidFill>
                <a:srgbClr val="0432FF"/>
              </a:solidFill>
              <a:effectLst>
                <a:glow rad="152400">
                  <a:schemeClr val="bg1"/>
                </a:glow>
              </a:effectLst>
              <a:latin typeface="Hiragino Maru Gothic Pro W4" panose="020F0400000000000000" pitchFamily="34" charset="-128"/>
              <a:ea typeface="Hiragino Maru Gothic Pro W4" panose="020F0400000000000000" pitchFamily="34" charset="-128"/>
            </a:endParaRPr>
          </a:p>
        </p:txBody>
      </p:sp>
      <p:cxnSp>
        <p:nvCxnSpPr>
          <p:cNvPr id="56" name="直線矢印コネクタ 55">
            <a:extLst>
              <a:ext uri="{FF2B5EF4-FFF2-40B4-BE49-F238E27FC236}">
                <a16:creationId xmlns:a16="http://schemas.microsoft.com/office/drawing/2014/main" id="{768B84DC-EE57-471F-AB98-E6E61F76E812}"/>
              </a:ext>
            </a:extLst>
          </p:cNvPr>
          <p:cNvCxnSpPr>
            <a:cxnSpLocks/>
          </p:cNvCxnSpPr>
          <p:nvPr/>
        </p:nvCxnSpPr>
        <p:spPr>
          <a:xfrm>
            <a:off x="8665410" y="2205319"/>
            <a:ext cx="0" cy="2540001"/>
          </a:xfrm>
          <a:prstGeom prst="straightConnector1">
            <a:avLst/>
          </a:prstGeom>
          <a:ln>
            <a:solidFill>
              <a:srgbClr val="0432FF"/>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cxnSp>
        <p:nvCxnSpPr>
          <p:cNvPr id="57" name="直線矢印コネクタ 56">
            <a:extLst>
              <a:ext uri="{FF2B5EF4-FFF2-40B4-BE49-F238E27FC236}">
                <a16:creationId xmlns:a16="http://schemas.microsoft.com/office/drawing/2014/main" id="{236739FF-2B03-63EC-ADFD-5E22A4037B0E}"/>
              </a:ext>
            </a:extLst>
          </p:cNvPr>
          <p:cNvCxnSpPr>
            <a:cxnSpLocks/>
          </p:cNvCxnSpPr>
          <p:nvPr/>
        </p:nvCxnSpPr>
        <p:spPr>
          <a:xfrm>
            <a:off x="8152867" y="2205319"/>
            <a:ext cx="747930" cy="0"/>
          </a:xfrm>
          <a:prstGeom prst="straightConnector1">
            <a:avLst/>
          </a:prstGeom>
          <a:ln>
            <a:solidFill>
              <a:srgbClr val="0432FF"/>
            </a:solidFill>
            <a:headEnd type="none" w="lg" len="lg"/>
            <a:tailEnd type="none" w="lg" len="lg"/>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1CEDAE2D-1A62-7108-FAD3-BA6417DCFA6A}"/>
              </a:ext>
            </a:extLst>
          </p:cNvPr>
          <p:cNvSpPr txBox="1"/>
          <p:nvPr/>
        </p:nvSpPr>
        <p:spPr>
          <a:xfrm>
            <a:off x="8673000" y="3371731"/>
            <a:ext cx="543739" cy="307777"/>
          </a:xfrm>
          <a:prstGeom prst="rect">
            <a:avLst/>
          </a:prstGeom>
          <a:noFill/>
        </p:spPr>
        <p:txBody>
          <a:bodyPr wrap="none" rtlCol="0">
            <a:spAutoFit/>
          </a:bodyPr>
          <a:lstStyle/>
          <a:p>
            <a:r>
              <a:rPr lang="ja-JP" altLang="en-US" sz="1400">
                <a:solidFill>
                  <a:srgbClr val="0432FF"/>
                </a:solidFill>
                <a:effectLst>
                  <a:glow rad="152400">
                    <a:schemeClr val="bg1"/>
                  </a:glow>
                </a:effectLst>
                <a:latin typeface="Hiragino Maru Gothic Pro W4" panose="020F0400000000000000" pitchFamily="34" charset="-128"/>
                <a:ea typeface="Hiragino Maru Gothic Pro W4" panose="020F0400000000000000" pitchFamily="34" charset="-128"/>
              </a:rPr>
              <a:t>振幅</a:t>
            </a:r>
            <a:endParaRPr lang="en-US" altLang="ja-JP" sz="1400" dirty="0">
              <a:solidFill>
                <a:srgbClr val="0432FF"/>
              </a:solidFill>
              <a:effectLst>
                <a:glow rad="152400">
                  <a:schemeClr val="bg1"/>
                </a:glow>
              </a:effectLst>
              <a:latin typeface="Hiragino Maru Gothic Pro W4" panose="020F0400000000000000" pitchFamily="34" charset="-128"/>
              <a:ea typeface="Hiragino Maru Gothic Pro W4" panose="020F0400000000000000" pitchFamily="34" charset="-128"/>
            </a:endParaRPr>
          </a:p>
        </p:txBody>
      </p:sp>
      <p:pic>
        <p:nvPicPr>
          <p:cNvPr id="22" name="図 21" descr="概略図&#10;&#10;低い精度で自動的に生成された説明">
            <a:extLst>
              <a:ext uri="{FF2B5EF4-FFF2-40B4-BE49-F238E27FC236}">
                <a16:creationId xmlns:a16="http://schemas.microsoft.com/office/drawing/2014/main" id="{8ED0A260-07C5-AEB4-469F-C135BD32B6A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73032" y="3679508"/>
            <a:ext cx="2068966" cy="686477"/>
          </a:xfrm>
          <a:prstGeom prst="rect">
            <a:avLst/>
          </a:prstGeom>
        </p:spPr>
      </p:pic>
      <p:sp>
        <p:nvSpPr>
          <p:cNvPr id="14" name="右矢印 13">
            <a:extLst>
              <a:ext uri="{FF2B5EF4-FFF2-40B4-BE49-F238E27FC236}">
                <a16:creationId xmlns:a16="http://schemas.microsoft.com/office/drawing/2014/main" id="{9F3E501D-DA1F-A9A0-0B7D-9B29051E84E1}"/>
              </a:ext>
            </a:extLst>
          </p:cNvPr>
          <p:cNvSpPr/>
          <p:nvPr/>
        </p:nvSpPr>
        <p:spPr>
          <a:xfrm rot="10800000">
            <a:off x="5154710" y="4288120"/>
            <a:ext cx="2033059" cy="914400"/>
          </a:xfrm>
          <a:prstGeom prst="rightArrow">
            <a:avLst/>
          </a:prstGeom>
          <a:solidFill>
            <a:schemeClr val="bg1"/>
          </a:solidFill>
          <a:ln w="635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F970C532-6194-29D1-B120-93BE54A401FF}"/>
              </a:ext>
            </a:extLst>
          </p:cNvPr>
          <p:cNvSpPr txBox="1"/>
          <p:nvPr/>
        </p:nvSpPr>
        <p:spPr>
          <a:xfrm>
            <a:off x="5353614" y="4560654"/>
            <a:ext cx="1834156" cy="369332"/>
          </a:xfrm>
          <a:prstGeom prst="rect">
            <a:avLst/>
          </a:prstGeom>
          <a:noFill/>
        </p:spPr>
        <p:txBody>
          <a:bodyPr wrap="none" rtlCol="0">
            <a:spAutoFit/>
          </a:bodyPr>
          <a:lstStyle/>
          <a:p>
            <a:r>
              <a:rPr lang="ja-JP" altLang="en-US" b="1">
                <a:latin typeface="Hiragino Maru Gothic Pro W4" panose="020F0400000000000000" pitchFamily="34" charset="-128"/>
                <a:ea typeface="Hiragino Maru Gothic Pro W4" panose="020F0400000000000000" pitchFamily="34" charset="-128"/>
              </a:rPr>
              <a:t>逆フーリエ変換</a:t>
            </a:r>
            <a:endParaRPr lang="en-US" altLang="ja-JP" b="1" dirty="0">
              <a:latin typeface="Hiragino Maru Gothic Pro W4" panose="020F0400000000000000" pitchFamily="34" charset="-128"/>
              <a:ea typeface="Hiragino Maru Gothic Pro W4" panose="020F0400000000000000" pitchFamily="34" charset="-128"/>
            </a:endParaRPr>
          </a:p>
        </p:txBody>
      </p:sp>
      <p:pic>
        <p:nvPicPr>
          <p:cNvPr id="3" name="図 2" descr="QR コード&#10;&#10;自動的に生成された説明">
            <a:extLst>
              <a:ext uri="{FF2B5EF4-FFF2-40B4-BE49-F238E27FC236}">
                <a16:creationId xmlns:a16="http://schemas.microsoft.com/office/drawing/2014/main" id="{E18DF659-8AC0-635B-6679-DD2D6A9BA4B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54871" y="5875020"/>
            <a:ext cx="919981" cy="919981"/>
          </a:xfrm>
          <a:prstGeom prst="rect">
            <a:avLst/>
          </a:prstGeom>
        </p:spPr>
      </p:pic>
      <p:sp>
        <p:nvSpPr>
          <p:cNvPr id="7" name="テキスト ボックス 6">
            <a:extLst>
              <a:ext uri="{FF2B5EF4-FFF2-40B4-BE49-F238E27FC236}">
                <a16:creationId xmlns:a16="http://schemas.microsoft.com/office/drawing/2014/main" id="{5CC0E874-9901-3DC2-7A17-6C6230BF5C2D}"/>
              </a:ext>
            </a:extLst>
          </p:cNvPr>
          <p:cNvSpPr txBox="1"/>
          <p:nvPr/>
        </p:nvSpPr>
        <p:spPr>
          <a:xfrm>
            <a:off x="8507784" y="6175383"/>
            <a:ext cx="2353529"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Sample/fourier</a:t>
            </a:r>
            <a:r>
              <a:rPr lang="en-US" altLang="ja-JP" sz="1200" dirty="0">
                <a:latin typeface="Hiragino Maru Gothic Pro W4" panose="020F0400000000000000" pitchFamily="34" charset="-128"/>
                <a:ea typeface="Hiragino Maru Gothic Pro W4" panose="020F0400000000000000" pitchFamily="34" charset="-128"/>
              </a:rPr>
              <a:t>_transform</a:t>
            </a:r>
            <a:r>
              <a:rPr kumimoji="1" lang="en-US" altLang="ja-JP" sz="1200" dirty="0">
                <a:latin typeface="Hiragino Maru Gothic Pro W4" panose="020F0400000000000000" pitchFamily="34" charset="-128"/>
                <a:ea typeface="Hiragino Maru Gothic Pro W4" panose="020F0400000000000000" pitchFamily="34" charset="-128"/>
              </a:rPr>
              <a:t>.py</a:t>
            </a:r>
            <a:endParaRPr kumimoji="1" lang="ja-JP" altLang="en-US" sz="1200">
              <a:latin typeface="Hiragino Maru Gothic Pro W4" panose="020F0400000000000000" pitchFamily="34" charset="-128"/>
              <a:ea typeface="Hiragino Maru Gothic Pro W4" panose="020F0400000000000000" pitchFamily="34" charset="-128"/>
            </a:endParaRPr>
          </a:p>
        </p:txBody>
      </p:sp>
      <p:pic>
        <p:nvPicPr>
          <p:cNvPr id="8" name="図 7" descr="図形&#10;&#10;低い精度で自動的に生成された説明">
            <a:extLst>
              <a:ext uri="{FF2B5EF4-FFF2-40B4-BE49-F238E27FC236}">
                <a16:creationId xmlns:a16="http://schemas.microsoft.com/office/drawing/2014/main" id="{D8672DAC-6463-8E2C-645B-AB4B09E4203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820602" y="5978789"/>
            <a:ext cx="484331" cy="484331"/>
          </a:xfrm>
          <a:prstGeom prst="rect">
            <a:avLst/>
          </a:prstGeom>
        </p:spPr>
      </p:pic>
      <p:sp>
        <p:nvSpPr>
          <p:cNvPr id="9" name="テキスト ボックス 8">
            <a:extLst>
              <a:ext uri="{FF2B5EF4-FFF2-40B4-BE49-F238E27FC236}">
                <a16:creationId xmlns:a16="http://schemas.microsoft.com/office/drawing/2014/main" id="{998880A6-4096-F906-4630-A93E6C05948A}"/>
              </a:ext>
            </a:extLst>
          </p:cNvPr>
          <p:cNvSpPr txBox="1"/>
          <p:nvPr/>
        </p:nvSpPr>
        <p:spPr>
          <a:xfrm>
            <a:off x="7553192" y="6523539"/>
            <a:ext cx="3809056"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https://github.com/watlablog/pyconjp2025-wat</a:t>
            </a:r>
            <a:endParaRPr kumimoji="1" lang="ja-JP" altLang="en-US" sz="1200">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223280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 ヒストグラム&#10;&#10;自動的に生成された説明">
            <a:extLst>
              <a:ext uri="{FF2B5EF4-FFF2-40B4-BE49-F238E27FC236}">
                <a16:creationId xmlns:a16="http://schemas.microsoft.com/office/drawing/2014/main" id="{B87FCF75-C72A-8EED-A86D-0C2F4E1FE9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49982" y="2016790"/>
            <a:ext cx="4770300" cy="3185731"/>
          </a:xfrm>
          <a:prstGeom prst="rect">
            <a:avLst/>
          </a:prstGeom>
        </p:spPr>
      </p:pic>
      <p:pic>
        <p:nvPicPr>
          <p:cNvPr id="7" name="図 6" descr="グラフ, 折れ線グラフ&#10;&#10;自動的に生成された説明">
            <a:extLst>
              <a:ext uri="{FF2B5EF4-FFF2-40B4-BE49-F238E27FC236}">
                <a16:creationId xmlns:a16="http://schemas.microsoft.com/office/drawing/2014/main" id="{4CB28097-D3A3-B329-F234-24BCA55676D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1251" y="2032606"/>
            <a:ext cx="4890501" cy="3283133"/>
          </a:xfrm>
          <a:prstGeom prst="rect">
            <a:avLst/>
          </a:prstGeom>
        </p:spPr>
      </p:pic>
      <p:pic>
        <p:nvPicPr>
          <p:cNvPr id="20" name="図 19" descr="テキスト が含まれている画像&#10;&#10;自動的に生成された説明">
            <a:extLst>
              <a:ext uri="{FF2B5EF4-FFF2-40B4-BE49-F238E27FC236}">
                <a16:creationId xmlns:a16="http://schemas.microsoft.com/office/drawing/2014/main" id="{A166992C-E829-ADD8-0F80-E869F0729AB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55103" y="2668584"/>
            <a:ext cx="1954553" cy="667408"/>
          </a:xfrm>
          <a:prstGeom prst="rect">
            <a:avLst/>
          </a:prstGeom>
        </p:spPr>
      </p:pic>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14</a:t>
            </a:fld>
            <a:endParaRPr kumimoji="1" lang="ja-JP" altLang="en-US"/>
          </a:p>
        </p:txBody>
      </p:sp>
      <p:sp>
        <p:nvSpPr>
          <p:cNvPr id="2" name="テキスト ボックス 1">
            <a:extLst>
              <a:ext uri="{FF2B5EF4-FFF2-40B4-BE49-F238E27FC236}">
                <a16:creationId xmlns:a16="http://schemas.microsoft.com/office/drawing/2014/main" id="{142F66F4-81C7-ECDA-A1F6-CFAD06FF3895}"/>
              </a:ext>
            </a:extLst>
          </p:cNvPr>
          <p:cNvSpPr txBox="1"/>
          <p:nvPr/>
        </p:nvSpPr>
        <p:spPr>
          <a:xfrm>
            <a:off x="95844" y="614414"/>
            <a:ext cx="7128875" cy="461665"/>
          </a:xfrm>
          <a:prstGeom prst="rect">
            <a:avLst/>
          </a:prstGeom>
          <a:noFill/>
        </p:spPr>
        <p:txBody>
          <a:bodyPr wrap="none" rtlCol="0">
            <a:spAutoFit/>
          </a:bodyPr>
          <a:lstStyle/>
          <a:p>
            <a:pPr marL="342900" indent="-342900">
              <a:buFont typeface="Wingdings" pitchFamily="2" charset="2"/>
              <a:buChar char="l"/>
            </a:pPr>
            <a:r>
              <a:rPr lang="ja-JP" altLang="en-US" sz="2400" b="1">
                <a:latin typeface="Hiragino Maru Gothic Pro W4" panose="020F0400000000000000" pitchFamily="34" charset="-128"/>
                <a:ea typeface="Hiragino Maru Gothic Pro W4" panose="020F0400000000000000" pitchFamily="34" charset="-128"/>
              </a:rPr>
              <a:t>複雑な波も単純な波の重ね合わせで表現できる</a:t>
            </a:r>
            <a:endParaRPr lang="en-US" altLang="ja-JP" sz="2400" b="1" dirty="0">
              <a:latin typeface="Hiragino Maru Gothic Pro W4" panose="020F0400000000000000" pitchFamily="34" charset="-128"/>
              <a:ea typeface="Hiragino Maru Gothic Pro W4" panose="020F0400000000000000" pitchFamily="34" charset="-128"/>
            </a:endParaRPr>
          </a:p>
        </p:txBody>
      </p:sp>
      <p:sp>
        <p:nvSpPr>
          <p:cNvPr id="13" name="右矢印 12">
            <a:extLst>
              <a:ext uri="{FF2B5EF4-FFF2-40B4-BE49-F238E27FC236}">
                <a16:creationId xmlns:a16="http://schemas.microsoft.com/office/drawing/2014/main" id="{55E03843-DBD0-7EE7-41AA-CC7DDB73DC13}"/>
              </a:ext>
            </a:extLst>
          </p:cNvPr>
          <p:cNvSpPr/>
          <p:nvPr/>
        </p:nvSpPr>
        <p:spPr>
          <a:xfrm>
            <a:off x="5245398" y="1815354"/>
            <a:ext cx="1948778" cy="914400"/>
          </a:xfrm>
          <a:prstGeom prst="rightArrow">
            <a:avLst/>
          </a:prstGeom>
          <a:solidFill>
            <a:schemeClr val="bg1"/>
          </a:solidFill>
          <a:ln w="635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49BD93D-0A9B-3A6E-3948-26C2EE2BBB14}"/>
              </a:ext>
            </a:extLst>
          </p:cNvPr>
          <p:cNvSpPr txBox="1"/>
          <p:nvPr/>
        </p:nvSpPr>
        <p:spPr>
          <a:xfrm>
            <a:off x="5361737" y="2101335"/>
            <a:ext cx="1598515" cy="369332"/>
          </a:xfrm>
          <a:prstGeom prst="rect">
            <a:avLst/>
          </a:prstGeom>
          <a:noFill/>
        </p:spPr>
        <p:txBody>
          <a:bodyPr wrap="none" rtlCol="0">
            <a:spAutoFit/>
          </a:bodyPr>
          <a:lstStyle/>
          <a:p>
            <a:r>
              <a:rPr lang="ja-JP" altLang="en-US" b="1">
                <a:latin typeface="Hiragino Maru Gothic Pro W4" panose="020F0400000000000000" pitchFamily="34" charset="-128"/>
                <a:ea typeface="Hiragino Maru Gothic Pro W4" panose="020F0400000000000000" pitchFamily="34" charset="-128"/>
              </a:rPr>
              <a:t>フーリエ変換</a:t>
            </a:r>
            <a:endParaRPr lang="en-US" altLang="ja-JP" b="1" dirty="0">
              <a:latin typeface="Hiragino Maru Gothic Pro W4" panose="020F0400000000000000" pitchFamily="34" charset="-128"/>
              <a:ea typeface="Hiragino Maru Gothic Pro W4" panose="020F0400000000000000" pitchFamily="34" charset="-128"/>
            </a:endParaRPr>
          </a:p>
        </p:txBody>
      </p:sp>
      <p:sp>
        <p:nvSpPr>
          <p:cNvPr id="17" name="テキスト ボックス 16">
            <a:extLst>
              <a:ext uri="{FF2B5EF4-FFF2-40B4-BE49-F238E27FC236}">
                <a16:creationId xmlns:a16="http://schemas.microsoft.com/office/drawing/2014/main" id="{1DCD2B96-2C3A-5AA8-5226-E6939768E1E8}"/>
              </a:ext>
            </a:extLst>
          </p:cNvPr>
          <p:cNvSpPr txBox="1"/>
          <p:nvPr/>
        </p:nvSpPr>
        <p:spPr>
          <a:xfrm>
            <a:off x="2377879" y="5315739"/>
            <a:ext cx="1210588" cy="400110"/>
          </a:xfrm>
          <a:prstGeom prst="rect">
            <a:avLst/>
          </a:prstGeom>
          <a:noFill/>
        </p:spPr>
        <p:txBody>
          <a:bodyPr wrap="none" rtlCol="0">
            <a:spAutoFit/>
          </a:bodyPr>
          <a:lstStyle/>
          <a:p>
            <a:pPr algn="ctr"/>
            <a:r>
              <a:rPr kumimoji="1" lang="ja-JP" altLang="en-US" sz="2000">
                <a:latin typeface="Hiragino Maru Gothic Pro W4" panose="020F0400000000000000" pitchFamily="34" charset="-128"/>
                <a:ea typeface="Hiragino Maru Gothic Pro W4" panose="020F0400000000000000" pitchFamily="34" charset="-128"/>
              </a:rPr>
              <a:t>時間波形</a:t>
            </a:r>
            <a:endParaRPr kumimoji="1" lang="ja-JP" altLang="en-US" sz="3000">
              <a:latin typeface="Hiragino Maru Gothic Pro W4" panose="020F0400000000000000" pitchFamily="34" charset="-128"/>
              <a:ea typeface="Hiragino Maru Gothic Pro W4" panose="020F0400000000000000" pitchFamily="34" charset="-128"/>
            </a:endParaRPr>
          </a:p>
        </p:txBody>
      </p:sp>
      <p:sp>
        <p:nvSpPr>
          <p:cNvPr id="18" name="テキスト ボックス 17">
            <a:extLst>
              <a:ext uri="{FF2B5EF4-FFF2-40B4-BE49-F238E27FC236}">
                <a16:creationId xmlns:a16="http://schemas.microsoft.com/office/drawing/2014/main" id="{43CF0B06-3731-7106-4DC9-6815EE3B9880}"/>
              </a:ext>
            </a:extLst>
          </p:cNvPr>
          <p:cNvSpPr txBox="1"/>
          <p:nvPr/>
        </p:nvSpPr>
        <p:spPr>
          <a:xfrm>
            <a:off x="9077102" y="5315739"/>
            <a:ext cx="1467068" cy="400110"/>
          </a:xfrm>
          <a:prstGeom prst="rect">
            <a:avLst/>
          </a:prstGeom>
          <a:noFill/>
        </p:spPr>
        <p:txBody>
          <a:bodyPr wrap="none" rtlCol="0">
            <a:spAutoFit/>
          </a:bodyPr>
          <a:lstStyle/>
          <a:p>
            <a:pPr algn="ctr"/>
            <a:r>
              <a:rPr lang="ja-JP" altLang="en-US" sz="2000">
                <a:latin typeface="Hiragino Maru Gothic Pro W4" panose="020F0400000000000000" pitchFamily="34" charset="-128"/>
                <a:ea typeface="Hiragino Maru Gothic Pro W4" panose="020F0400000000000000" pitchFamily="34" charset="-128"/>
              </a:rPr>
              <a:t>周波数</a:t>
            </a:r>
            <a:r>
              <a:rPr kumimoji="1" lang="ja-JP" altLang="en-US" sz="2000">
                <a:latin typeface="Hiragino Maru Gothic Pro W4" panose="020F0400000000000000" pitchFamily="34" charset="-128"/>
                <a:ea typeface="Hiragino Maru Gothic Pro W4" panose="020F0400000000000000" pitchFamily="34" charset="-128"/>
              </a:rPr>
              <a:t>波形</a:t>
            </a:r>
            <a:endParaRPr kumimoji="1" lang="ja-JP" altLang="en-US" sz="3000">
              <a:latin typeface="Hiragino Maru Gothic Pro W4" panose="020F0400000000000000" pitchFamily="34" charset="-128"/>
              <a:ea typeface="Hiragino Maru Gothic Pro W4" panose="020F0400000000000000" pitchFamily="34" charset="-128"/>
            </a:endParaRPr>
          </a:p>
        </p:txBody>
      </p:sp>
      <p:pic>
        <p:nvPicPr>
          <p:cNvPr id="22" name="図 21" descr="概略図&#10;&#10;低い精度で自動的に生成された説明">
            <a:extLst>
              <a:ext uri="{FF2B5EF4-FFF2-40B4-BE49-F238E27FC236}">
                <a16:creationId xmlns:a16="http://schemas.microsoft.com/office/drawing/2014/main" id="{8ED0A260-07C5-AEB4-469F-C135BD32B6A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73032" y="3679508"/>
            <a:ext cx="2068966" cy="686477"/>
          </a:xfrm>
          <a:prstGeom prst="rect">
            <a:avLst/>
          </a:prstGeom>
        </p:spPr>
      </p:pic>
      <p:sp>
        <p:nvSpPr>
          <p:cNvPr id="14" name="右矢印 13">
            <a:extLst>
              <a:ext uri="{FF2B5EF4-FFF2-40B4-BE49-F238E27FC236}">
                <a16:creationId xmlns:a16="http://schemas.microsoft.com/office/drawing/2014/main" id="{9F3E501D-DA1F-A9A0-0B7D-9B29051E84E1}"/>
              </a:ext>
            </a:extLst>
          </p:cNvPr>
          <p:cNvSpPr/>
          <p:nvPr/>
        </p:nvSpPr>
        <p:spPr>
          <a:xfrm rot="10800000">
            <a:off x="5154710" y="4288120"/>
            <a:ext cx="2033059" cy="914400"/>
          </a:xfrm>
          <a:prstGeom prst="rightArrow">
            <a:avLst/>
          </a:prstGeom>
          <a:solidFill>
            <a:schemeClr val="bg1"/>
          </a:solidFill>
          <a:ln w="635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F970C532-6194-29D1-B120-93BE54A401FF}"/>
              </a:ext>
            </a:extLst>
          </p:cNvPr>
          <p:cNvSpPr txBox="1"/>
          <p:nvPr/>
        </p:nvSpPr>
        <p:spPr>
          <a:xfrm>
            <a:off x="5353614" y="4560654"/>
            <a:ext cx="1834156" cy="369332"/>
          </a:xfrm>
          <a:prstGeom prst="rect">
            <a:avLst/>
          </a:prstGeom>
          <a:noFill/>
        </p:spPr>
        <p:txBody>
          <a:bodyPr wrap="none" rtlCol="0">
            <a:spAutoFit/>
          </a:bodyPr>
          <a:lstStyle/>
          <a:p>
            <a:r>
              <a:rPr lang="ja-JP" altLang="en-US" b="1">
                <a:latin typeface="Hiragino Maru Gothic Pro W4" panose="020F0400000000000000" pitchFamily="34" charset="-128"/>
                <a:ea typeface="Hiragino Maru Gothic Pro W4" panose="020F0400000000000000" pitchFamily="34" charset="-128"/>
              </a:rPr>
              <a:t>逆フーリエ変換</a:t>
            </a:r>
            <a:endParaRPr lang="en-US" altLang="ja-JP" b="1" dirty="0">
              <a:latin typeface="Hiragino Maru Gothic Pro W4" panose="020F0400000000000000" pitchFamily="34" charset="-128"/>
              <a:ea typeface="Hiragino Maru Gothic Pro W4" panose="020F0400000000000000" pitchFamily="34" charset="-128"/>
            </a:endParaRPr>
          </a:p>
        </p:txBody>
      </p:sp>
      <p:pic>
        <p:nvPicPr>
          <p:cNvPr id="3" name="図 2" descr="QR コード&#10;&#10;自動的に生成された説明">
            <a:extLst>
              <a:ext uri="{FF2B5EF4-FFF2-40B4-BE49-F238E27FC236}">
                <a16:creationId xmlns:a16="http://schemas.microsoft.com/office/drawing/2014/main" id="{36F5466E-11BA-D4C6-8389-BE6A98A7878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54871" y="5875020"/>
            <a:ext cx="919981" cy="919981"/>
          </a:xfrm>
          <a:prstGeom prst="rect">
            <a:avLst/>
          </a:prstGeom>
        </p:spPr>
      </p:pic>
      <p:sp>
        <p:nvSpPr>
          <p:cNvPr id="6" name="テキスト ボックス 5">
            <a:extLst>
              <a:ext uri="{FF2B5EF4-FFF2-40B4-BE49-F238E27FC236}">
                <a16:creationId xmlns:a16="http://schemas.microsoft.com/office/drawing/2014/main" id="{D0206438-4CEF-3B92-2AB2-499354EB0BF7}"/>
              </a:ext>
            </a:extLst>
          </p:cNvPr>
          <p:cNvSpPr txBox="1"/>
          <p:nvPr/>
        </p:nvSpPr>
        <p:spPr>
          <a:xfrm>
            <a:off x="8507784" y="6175383"/>
            <a:ext cx="2353529"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Sample/fourier</a:t>
            </a:r>
            <a:r>
              <a:rPr lang="en-US" altLang="ja-JP" sz="1200" dirty="0">
                <a:latin typeface="Hiragino Maru Gothic Pro W4" panose="020F0400000000000000" pitchFamily="34" charset="-128"/>
                <a:ea typeface="Hiragino Maru Gothic Pro W4" panose="020F0400000000000000" pitchFamily="34" charset="-128"/>
              </a:rPr>
              <a:t>_transform</a:t>
            </a:r>
            <a:r>
              <a:rPr kumimoji="1" lang="en-US" altLang="ja-JP" sz="1200" dirty="0">
                <a:latin typeface="Hiragino Maru Gothic Pro W4" panose="020F0400000000000000" pitchFamily="34" charset="-128"/>
                <a:ea typeface="Hiragino Maru Gothic Pro W4" panose="020F0400000000000000" pitchFamily="34" charset="-128"/>
              </a:rPr>
              <a:t>.py</a:t>
            </a:r>
            <a:endParaRPr kumimoji="1" lang="ja-JP" altLang="en-US" sz="1200">
              <a:latin typeface="Hiragino Maru Gothic Pro W4" panose="020F0400000000000000" pitchFamily="34" charset="-128"/>
              <a:ea typeface="Hiragino Maru Gothic Pro W4" panose="020F0400000000000000" pitchFamily="34" charset="-128"/>
            </a:endParaRPr>
          </a:p>
        </p:txBody>
      </p:sp>
      <p:pic>
        <p:nvPicPr>
          <p:cNvPr id="8" name="図 7" descr="図形&#10;&#10;低い精度で自動的に生成された説明">
            <a:extLst>
              <a:ext uri="{FF2B5EF4-FFF2-40B4-BE49-F238E27FC236}">
                <a16:creationId xmlns:a16="http://schemas.microsoft.com/office/drawing/2014/main" id="{50565E9D-95C5-3A01-E698-F7CFFC5AA10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820602" y="5978789"/>
            <a:ext cx="484331" cy="484331"/>
          </a:xfrm>
          <a:prstGeom prst="rect">
            <a:avLst/>
          </a:prstGeom>
        </p:spPr>
      </p:pic>
      <p:sp>
        <p:nvSpPr>
          <p:cNvPr id="10" name="テキスト ボックス 9">
            <a:extLst>
              <a:ext uri="{FF2B5EF4-FFF2-40B4-BE49-F238E27FC236}">
                <a16:creationId xmlns:a16="http://schemas.microsoft.com/office/drawing/2014/main" id="{4AB84A1E-830B-64E0-3B04-86861DC390EC}"/>
              </a:ext>
            </a:extLst>
          </p:cNvPr>
          <p:cNvSpPr txBox="1"/>
          <p:nvPr/>
        </p:nvSpPr>
        <p:spPr>
          <a:xfrm>
            <a:off x="7553192" y="6523539"/>
            <a:ext cx="3809056"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https://github.com/watlablog/pyconjp2025-wat</a:t>
            </a:r>
            <a:endParaRPr kumimoji="1" lang="ja-JP" altLang="en-US" sz="1200">
              <a:latin typeface="Hiragino Maru Gothic Pro W4" panose="020F0400000000000000" pitchFamily="34" charset="-128"/>
              <a:ea typeface="Hiragino Maru Gothic Pro W4" panose="020F0400000000000000" pitchFamily="34" charset="-128"/>
            </a:endParaRPr>
          </a:p>
        </p:txBody>
      </p:sp>
      <p:sp>
        <p:nvSpPr>
          <p:cNvPr id="11" name="テキスト ボックス 10">
            <a:extLst>
              <a:ext uri="{FF2B5EF4-FFF2-40B4-BE49-F238E27FC236}">
                <a16:creationId xmlns:a16="http://schemas.microsoft.com/office/drawing/2014/main" id="{B799A6BB-AF00-428E-B8CA-8373BE9ED717}"/>
              </a:ext>
            </a:extLst>
          </p:cNvPr>
          <p:cNvSpPr txBox="1"/>
          <p:nvPr/>
        </p:nvSpPr>
        <p:spPr>
          <a:xfrm>
            <a:off x="10886" y="35657"/>
            <a:ext cx="11551560"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5.2.</a:t>
            </a:r>
            <a:r>
              <a:rPr lang="ja-JP" altLang="en-US" sz="3000" b="1">
                <a:latin typeface="Hiragino Maru Gothic Pro W4" panose="020F0400000000000000" pitchFamily="34" charset="-128"/>
                <a:ea typeface="Hiragino Maru Gothic Pro W4" panose="020F0400000000000000" pitchFamily="34" charset="-128"/>
              </a:rPr>
              <a:t>周波数分析：フーリエ変換（時間波形と周波数波形の関係）</a:t>
            </a:r>
          </a:p>
        </p:txBody>
      </p:sp>
    </p:spTree>
    <p:extLst>
      <p:ext uri="{BB962C8B-B14F-4D97-AF65-F5344CB8AC3E}">
        <p14:creationId xmlns:p14="http://schemas.microsoft.com/office/powerpoint/2010/main" val="1696404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グラフ&#10;&#10;自動的に生成された説明">
            <a:extLst>
              <a:ext uri="{FF2B5EF4-FFF2-40B4-BE49-F238E27FC236}">
                <a16:creationId xmlns:a16="http://schemas.microsoft.com/office/drawing/2014/main" id="{174F9425-82D2-E867-659D-1739866D63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1718" y="1209640"/>
            <a:ext cx="4862533" cy="1211427"/>
          </a:xfrm>
          <a:prstGeom prst="rect">
            <a:avLst/>
          </a:prstGeom>
        </p:spPr>
      </p:pic>
      <p:pic>
        <p:nvPicPr>
          <p:cNvPr id="12" name="図 11" descr="グラフ, ダイアグラム, 折れ線グラフ&#10;&#10;自動的に生成された説明">
            <a:extLst>
              <a:ext uri="{FF2B5EF4-FFF2-40B4-BE49-F238E27FC236}">
                <a16:creationId xmlns:a16="http://schemas.microsoft.com/office/drawing/2014/main" id="{CB342E00-6B2A-7A0E-6E1D-D5D69591B4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0907" y="2384952"/>
            <a:ext cx="4820470" cy="1203014"/>
          </a:xfrm>
          <a:prstGeom prst="rect">
            <a:avLst/>
          </a:prstGeom>
        </p:spPr>
      </p:pic>
      <p:pic>
        <p:nvPicPr>
          <p:cNvPr id="21" name="図 20" descr="アイコン が含まれている画像&#10;&#10;自動的に生成された説明">
            <a:extLst>
              <a:ext uri="{FF2B5EF4-FFF2-40B4-BE49-F238E27FC236}">
                <a16:creationId xmlns:a16="http://schemas.microsoft.com/office/drawing/2014/main" id="{A8A126EA-78D6-9A88-9CD2-37CD450378A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0907" y="3564914"/>
            <a:ext cx="4820470" cy="1177776"/>
          </a:xfrm>
          <a:prstGeom prst="rect">
            <a:avLst/>
          </a:prstGeom>
        </p:spPr>
      </p:pic>
      <p:pic>
        <p:nvPicPr>
          <p:cNvPr id="24" name="図 23" descr="白いバックグラウンドの前に並んでいる&#10;&#10;低い精度で自動的に生成された説明">
            <a:extLst>
              <a:ext uri="{FF2B5EF4-FFF2-40B4-BE49-F238E27FC236}">
                <a16:creationId xmlns:a16="http://schemas.microsoft.com/office/drawing/2014/main" id="{0CE0728B-9F51-9DD7-7231-2793C82B294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7844" y="4719642"/>
            <a:ext cx="4879358" cy="1573172"/>
          </a:xfrm>
          <a:prstGeom prst="rect">
            <a:avLst/>
          </a:prstGeom>
        </p:spPr>
      </p:pic>
      <p:pic>
        <p:nvPicPr>
          <p:cNvPr id="9" name="図 8" descr="グラフ, ヒストグラム&#10;&#10;自動的に生成された説明">
            <a:extLst>
              <a:ext uri="{FF2B5EF4-FFF2-40B4-BE49-F238E27FC236}">
                <a16:creationId xmlns:a16="http://schemas.microsoft.com/office/drawing/2014/main" id="{B87FCF75-C72A-8EED-A86D-0C2F4E1FE94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49982" y="2016790"/>
            <a:ext cx="4770300" cy="3185731"/>
          </a:xfrm>
          <a:prstGeom prst="rect">
            <a:avLst/>
          </a:prstGeom>
        </p:spPr>
      </p:pic>
      <p:pic>
        <p:nvPicPr>
          <p:cNvPr id="22" name="図 21" descr="概略図&#10;&#10;低い精度で自動的に生成された説明">
            <a:extLst>
              <a:ext uri="{FF2B5EF4-FFF2-40B4-BE49-F238E27FC236}">
                <a16:creationId xmlns:a16="http://schemas.microsoft.com/office/drawing/2014/main" id="{8ED0A260-07C5-AEB4-469F-C135BD32B6A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173032" y="3679508"/>
            <a:ext cx="2068966" cy="686477"/>
          </a:xfrm>
          <a:prstGeom prst="rect">
            <a:avLst/>
          </a:prstGeom>
        </p:spPr>
      </p:pic>
      <p:pic>
        <p:nvPicPr>
          <p:cNvPr id="20" name="図 19" descr="テキスト が含まれている画像&#10;&#10;自動的に生成された説明">
            <a:extLst>
              <a:ext uri="{FF2B5EF4-FFF2-40B4-BE49-F238E27FC236}">
                <a16:creationId xmlns:a16="http://schemas.microsoft.com/office/drawing/2014/main" id="{A166992C-E829-ADD8-0F80-E869F0729AB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155103" y="2668584"/>
            <a:ext cx="1954553" cy="667408"/>
          </a:xfrm>
          <a:prstGeom prst="rect">
            <a:avLst/>
          </a:prstGeom>
        </p:spPr>
      </p:pic>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15</a:t>
            </a:fld>
            <a:endParaRPr kumimoji="1" lang="ja-JP" altLang="en-US"/>
          </a:p>
        </p:txBody>
      </p:sp>
      <p:sp>
        <p:nvSpPr>
          <p:cNvPr id="13" name="右矢印 12">
            <a:extLst>
              <a:ext uri="{FF2B5EF4-FFF2-40B4-BE49-F238E27FC236}">
                <a16:creationId xmlns:a16="http://schemas.microsoft.com/office/drawing/2014/main" id="{55E03843-DBD0-7EE7-41AA-CC7DDB73DC13}"/>
              </a:ext>
            </a:extLst>
          </p:cNvPr>
          <p:cNvSpPr/>
          <p:nvPr/>
        </p:nvSpPr>
        <p:spPr>
          <a:xfrm>
            <a:off x="5245398" y="1815354"/>
            <a:ext cx="1948778" cy="914400"/>
          </a:xfrm>
          <a:prstGeom prst="rightArrow">
            <a:avLst/>
          </a:prstGeom>
          <a:solidFill>
            <a:schemeClr val="bg1"/>
          </a:solidFill>
          <a:ln w="635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a:extLst>
              <a:ext uri="{FF2B5EF4-FFF2-40B4-BE49-F238E27FC236}">
                <a16:creationId xmlns:a16="http://schemas.microsoft.com/office/drawing/2014/main" id="{9F3E501D-DA1F-A9A0-0B7D-9B29051E84E1}"/>
              </a:ext>
            </a:extLst>
          </p:cNvPr>
          <p:cNvSpPr/>
          <p:nvPr/>
        </p:nvSpPr>
        <p:spPr>
          <a:xfrm rot="10800000">
            <a:off x="5154710" y="4288120"/>
            <a:ext cx="2033059" cy="914400"/>
          </a:xfrm>
          <a:prstGeom prst="rightArrow">
            <a:avLst/>
          </a:prstGeom>
          <a:solidFill>
            <a:schemeClr val="bg1"/>
          </a:solidFill>
          <a:ln w="635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49BD93D-0A9B-3A6E-3948-26C2EE2BBB14}"/>
              </a:ext>
            </a:extLst>
          </p:cNvPr>
          <p:cNvSpPr txBox="1"/>
          <p:nvPr/>
        </p:nvSpPr>
        <p:spPr>
          <a:xfrm>
            <a:off x="5361737" y="2101335"/>
            <a:ext cx="1598515" cy="369332"/>
          </a:xfrm>
          <a:prstGeom prst="rect">
            <a:avLst/>
          </a:prstGeom>
          <a:noFill/>
        </p:spPr>
        <p:txBody>
          <a:bodyPr wrap="none" rtlCol="0">
            <a:spAutoFit/>
          </a:bodyPr>
          <a:lstStyle/>
          <a:p>
            <a:r>
              <a:rPr lang="ja-JP" altLang="en-US" b="1">
                <a:latin typeface="Hiragino Maru Gothic Pro W4" panose="020F0400000000000000" pitchFamily="34" charset="-128"/>
                <a:ea typeface="Hiragino Maru Gothic Pro W4" panose="020F0400000000000000" pitchFamily="34" charset="-128"/>
              </a:rPr>
              <a:t>フーリエ変換</a:t>
            </a:r>
            <a:endParaRPr lang="en-US" altLang="ja-JP" b="1" dirty="0">
              <a:latin typeface="Hiragino Maru Gothic Pro W4" panose="020F0400000000000000" pitchFamily="34" charset="-128"/>
              <a:ea typeface="Hiragino Maru Gothic Pro W4" panose="020F0400000000000000" pitchFamily="34" charset="-128"/>
            </a:endParaRPr>
          </a:p>
        </p:txBody>
      </p:sp>
      <p:sp>
        <p:nvSpPr>
          <p:cNvPr id="16" name="テキスト ボックス 15">
            <a:extLst>
              <a:ext uri="{FF2B5EF4-FFF2-40B4-BE49-F238E27FC236}">
                <a16:creationId xmlns:a16="http://schemas.microsoft.com/office/drawing/2014/main" id="{F970C532-6194-29D1-B120-93BE54A401FF}"/>
              </a:ext>
            </a:extLst>
          </p:cNvPr>
          <p:cNvSpPr txBox="1"/>
          <p:nvPr/>
        </p:nvSpPr>
        <p:spPr>
          <a:xfrm>
            <a:off x="5353614" y="4560654"/>
            <a:ext cx="1834156" cy="369332"/>
          </a:xfrm>
          <a:prstGeom prst="rect">
            <a:avLst/>
          </a:prstGeom>
          <a:noFill/>
        </p:spPr>
        <p:txBody>
          <a:bodyPr wrap="none" rtlCol="0">
            <a:spAutoFit/>
          </a:bodyPr>
          <a:lstStyle/>
          <a:p>
            <a:r>
              <a:rPr lang="ja-JP" altLang="en-US" b="1">
                <a:latin typeface="Hiragino Maru Gothic Pro W4" panose="020F0400000000000000" pitchFamily="34" charset="-128"/>
                <a:ea typeface="Hiragino Maru Gothic Pro W4" panose="020F0400000000000000" pitchFamily="34" charset="-128"/>
              </a:rPr>
              <a:t>逆フーリエ変換</a:t>
            </a:r>
            <a:endParaRPr lang="en-US" altLang="ja-JP" b="1" dirty="0">
              <a:latin typeface="Hiragino Maru Gothic Pro W4" panose="020F0400000000000000" pitchFamily="34" charset="-128"/>
              <a:ea typeface="Hiragino Maru Gothic Pro W4" panose="020F0400000000000000" pitchFamily="34" charset="-128"/>
            </a:endParaRPr>
          </a:p>
        </p:txBody>
      </p:sp>
      <p:sp>
        <p:nvSpPr>
          <p:cNvPr id="17" name="テキスト ボックス 16">
            <a:extLst>
              <a:ext uri="{FF2B5EF4-FFF2-40B4-BE49-F238E27FC236}">
                <a16:creationId xmlns:a16="http://schemas.microsoft.com/office/drawing/2014/main" id="{1DCD2B96-2C3A-5AA8-5226-E6939768E1E8}"/>
              </a:ext>
            </a:extLst>
          </p:cNvPr>
          <p:cNvSpPr txBox="1"/>
          <p:nvPr/>
        </p:nvSpPr>
        <p:spPr>
          <a:xfrm>
            <a:off x="2221125" y="6158324"/>
            <a:ext cx="1210588" cy="400110"/>
          </a:xfrm>
          <a:prstGeom prst="rect">
            <a:avLst/>
          </a:prstGeom>
          <a:noFill/>
        </p:spPr>
        <p:txBody>
          <a:bodyPr wrap="none" rtlCol="0">
            <a:spAutoFit/>
          </a:bodyPr>
          <a:lstStyle/>
          <a:p>
            <a:pPr algn="ctr"/>
            <a:r>
              <a:rPr kumimoji="1" lang="ja-JP" altLang="en-US" sz="2000">
                <a:latin typeface="Hiragino Maru Gothic Pro W4" panose="020F0400000000000000" pitchFamily="34" charset="-128"/>
                <a:ea typeface="Hiragino Maru Gothic Pro W4" panose="020F0400000000000000" pitchFamily="34" charset="-128"/>
              </a:rPr>
              <a:t>時間波形</a:t>
            </a:r>
            <a:endParaRPr kumimoji="1" lang="ja-JP" altLang="en-US" sz="3000">
              <a:latin typeface="Hiragino Maru Gothic Pro W4" panose="020F0400000000000000" pitchFamily="34" charset="-128"/>
              <a:ea typeface="Hiragino Maru Gothic Pro W4" panose="020F0400000000000000" pitchFamily="34" charset="-128"/>
            </a:endParaRPr>
          </a:p>
        </p:txBody>
      </p:sp>
      <p:sp>
        <p:nvSpPr>
          <p:cNvPr id="18" name="テキスト ボックス 17">
            <a:extLst>
              <a:ext uri="{FF2B5EF4-FFF2-40B4-BE49-F238E27FC236}">
                <a16:creationId xmlns:a16="http://schemas.microsoft.com/office/drawing/2014/main" id="{43CF0B06-3731-7106-4DC9-6815EE3B9880}"/>
              </a:ext>
            </a:extLst>
          </p:cNvPr>
          <p:cNvSpPr txBox="1"/>
          <p:nvPr/>
        </p:nvSpPr>
        <p:spPr>
          <a:xfrm>
            <a:off x="9077102" y="5315739"/>
            <a:ext cx="1467068" cy="400110"/>
          </a:xfrm>
          <a:prstGeom prst="rect">
            <a:avLst/>
          </a:prstGeom>
          <a:noFill/>
        </p:spPr>
        <p:txBody>
          <a:bodyPr wrap="none" rtlCol="0">
            <a:spAutoFit/>
          </a:bodyPr>
          <a:lstStyle/>
          <a:p>
            <a:pPr algn="ctr"/>
            <a:r>
              <a:rPr lang="ja-JP" altLang="en-US" sz="2000">
                <a:latin typeface="Hiragino Maru Gothic Pro W4" panose="020F0400000000000000" pitchFamily="34" charset="-128"/>
                <a:ea typeface="Hiragino Maru Gothic Pro W4" panose="020F0400000000000000" pitchFamily="34" charset="-128"/>
              </a:rPr>
              <a:t>周波数</a:t>
            </a:r>
            <a:r>
              <a:rPr kumimoji="1" lang="ja-JP" altLang="en-US" sz="2000">
                <a:latin typeface="Hiragino Maru Gothic Pro W4" panose="020F0400000000000000" pitchFamily="34" charset="-128"/>
                <a:ea typeface="Hiragino Maru Gothic Pro W4" panose="020F0400000000000000" pitchFamily="34" charset="-128"/>
              </a:rPr>
              <a:t>波形</a:t>
            </a:r>
            <a:endParaRPr kumimoji="1" lang="ja-JP" altLang="en-US" sz="3000">
              <a:latin typeface="Hiragino Maru Gothic Pro W4" panose="020F0400000000000000" pitchFamily="34" charset="-128"/>
              <a:ea typeface="Hiragino Maru Gothic Pro W4" panose="020F0400000000000000" pitchFamily="34" charset="-128"/>
            </a:endParaRPr>
          </a:p>
        </p:txBody>
      </p:sp>
      <p:sp>
        <p:nvSpPr>
          <p:cNvPr id="25" name="テキスト ボックス 24">
            <a:extLst>
              <a:ext uri="{FF2B5EF4-FFF2-40B4-BE49-F238E27FC236}">
                <a16:creationId xmlns:a16="http://schemas.microsoft.com/office/drawing/2014/main" id="{55B39FF7-3ECB-CF15-7239-C30CB0EFC629}"/>
              </a:ext>
            </a:extLst>
          </p:cNvPr>
          <p:cNvSpPr txBox="1"/>
          <p:nvPr/>
        </p:nvSpPr>
        <p:spPr>
          <a:xfrm>
            <a:off x="2512191" y="2109867"/>
            <a:ext cx="442750" cy="553998"/>
          </a:xfrm>
          <a:prstGeom prst="rect">
            <a:avLst/>
          </a:prstGeom>
          <a:noFill/>
        </p:spPr>
        <p:txBody>
          <a:bodyPr wrap="none" rtlCol="0">
            <a:spAutoFit/>
          </a:bodyPr>
          <a:lstStyle/>
          <a:p>
            <a:pPr algn="ctr"/>
            <a:r>
              <a:rPr kumimoji="1" lang="en-US" altLang="ja-JP" sz="3000" dirty="0">
                <a:solidFill>
                  <a:srgbClr val="0432FF"/>
                </a:solidFill>
                <a:effectLst>
                  <a:glow rad="152400">
                    <a:schemeClr val="bg1"/>
                  </a:glow>
                </a:effectLst>
                <a:latin typeface="Hiragino Maru Gothic Pro W4" panose="020F0400000000000000" pitchFamily="34" charset="-128"/>
                <a:ea typeface="Hiragino Maru Gothic Pro W4" panose="020F0400000000000000" pitchFamily="34" charset="-128"/>
              </a:rPr>
              <a:t>+</a:t>
            </a:r>
            <a:endParaRPr kumimoji="1" lang="ja-JP" altLang="en-US" sz="3000">
              <a:solidFill>
                <a:srgbClr val="0432FF"/>
              </a:solidFill>
              <a:effectLst>
                <a:glow rad="152400">
                  <a:schemeClr val="bg1"/>
                </a:glow>
              </a:effectLst>
              <a:latin typeface="Hiragino Maru Gothic Pro W4" panose="020F0400000000000000" pitchFamily="34" charset="-128"/>
              <a:ea typeface="Hiragino Maru Gothic Pro W4" panose="020F0400000000000000" pitchFamily="34" charset="-128"/>
            </a:endParaRPr>
          </a:p>
        </p:txBody>
      </p:sp>
      <p:sp>
        <p:nvSpPr>
          <p:cNvPr id="26" name="テキスト ボックス 25">
            <a:extLst>
              <a:ext uri="{FF2B5EF4-FFF2-40B4-BE49-F238E27FC236}">
                <a16:creationId xmlns:a16="http://schemas.microsoft.com/office/drawing/2014/main" id="{74A93923-BC5C-3AB7-781C-E06A7F877BBE}"/>
              </a:ext>
            </a:extLst>
          </p:cNvPr>
          <p:cNvSpPr txBox="1"/>
          <p:nvPr/>
        </p:nvSpPr>
        <p:spPr>
          <a:xfrm>
            <a:off x="2512191" y="3264595"/>
            <a:ext cx="442750" cy="553998"/>
          </a:xfrm>
          <a:prstGeom prst="rect">
            <a:avLst/>
          </a:prstGeom>
          <a:noFill/>
        </p:spPr>
        <p:txBody>
          <a:bodyPr wrap="none" rtlCol="0">
            <a:spAutoFit/>
          </a:bodyPr>
          <a:lstStyle/>
          <a:p>
            <a:pPr algn="ctr"/>
            <a:r>
              <a:rPr kumimoji="1" lang="en-US" altLang="ja-JP" sz="3000" dirty="0">
                <a:solidFill>
                  <a:srgbClr val="0432FF"/>
                </a:solidFill>
                <a:effectLst>
                  <a:glow rad="152400">
                    <a:schemeClr val="bg1"/>
                  </a:glow>
                </a:effectLst>
                <a:latin typeface="Hiragino Maru Gothic Pro W4" panose="020F0400000000000000" pitchFamily="34" charset="-128"/>
                <a:ea typeface="Hiragino Maru Gothic Pro W4" panose="020F0400000000000000" pitchFamily="34" charset="-128"/>
              </a:rPr>
              <a:t>+</a:t>
            </a:r>
            <a:endParaRPr kumimoji="1" lang="ja-JP" altLang="en-US" sz="3000">
              <a:solidFill>
                <a:srgbClr val="0432FF"/>
              </a:solidFill>
              <a:effectLst>
                <a:glow rad="152400">
                  <a:schemeClr val="bg1"/>
                </a:glow>
              </a:effectLst>
              <a:latin typeface="Hiragino Maru Gothic Pro W4" panose="020F0400000000000000" pitchFamily="34" charset="-128"/>
              <a:ea typeface="Hiragino Maru Gothic Pro W4" panose="020F0400000000000000" pitchFamily="34" charset="-128"/>
            </a:endParaRPr>
          </a:p>
        </p:txBody>
      </p:sp>
      <p:sp>
        <p:nvSpPr>
          <p:cNvPr id="27" name="テキスト ボックス 26">
            <a:extLst>
              <a:ext uri="{FF2B5EF4-FFF2-40B4-BE49-F238E27FC236}">
                <a16:creationId xmlns:a16="http://schemas.microsoft.com/office/drawing/2014/main" id="{C18391E9-DB84-F413-E862-02887B48BBE0}"/>
              </a:ext>
            </a:extLst>
          </p:cNvPr>
          <p:cNvSpPr txBox="1"/>
          <p:nvPr/>
        </p:nvSpPr>
        <p:spPr>
          <a:xfrm>
            <a:off x="2512191" y="4449602"/>
            <a:ext cx="442750" cy="553998"/>
          </a:xfrm>
          <a:prstGeom prst="rect">
            <a:avLst/>
          </a:prstGeom>
          <a:noFill/>
        </p:spPr>
        <p:txBody>
          <a:bodyPr wrap="none" rtlCol="0">
            <a:spAutoFit/>
          </a:bodyPr>
          <a:lstStyle/>
          <a:p>
            <a:pPr algn="ctr"/>
            <a:r>
              <a:rPr kumimoji="1" lang="en-US" altLang="ja-JP" sz="3000" dirty="0">
                <a:solidFill>
                  <a:srgbClr val="0432FF"/>
                </a:solidFill>
                <a:effectLst>
                  <a:glow rad="152400">
                    <a:schemeClr val="bg1"/>
                  </a:glow>
                </a:effectLst>
                <a:latin typeface="Hiragino Maru Gothic Pro W4" panose="020F0400000000000000" pitchFamily="34" charset="-128"/>
                <a:ea typeface="Hiragino Maru Gothic Pro W4" panose="020F0400000000000000" pitchFamily="34" charset="-128"/>
              </a:rPr>
              <a:t>+</a:t>
            </a:r>
            <a:endParaRPr kumimoji="1" lang="ja-JP" altLang="en-US" sz="3000">
              <a:solidFill>
                <a:srgbClr val="0432FF"/>
              </a:solidFill>
              <a:effectLst>
                <a:glow rad="152400">
                  <a:schemeClr val="bg1"/>
                </a:glow>
              </a:effectLst>
              <a:latin typeface="Hiragino Maru Gothic Pro W4" panose="020F0400000000000000" pitchFamily="34" charset="-128"/>
              <a:ea typeface="Hiragino Maru Gothic Pro W4" panose="020F0400000000000000" pitchFamily="34" charset="-128"/>
            </a:endParaRPr>
          </a:p>
        </p:txBody>
      </p:sp>
      <p:sp>
        <p:nvSpPr>
          <p:cNvPr id="28" name="テキスト ボックス 27">
            <a:extLst>
              <a:ext uri="{FF2B5EF4-FFF2-40B4-BE49-F238E27FC236}">
                <a16:creationId xmlns:a16="http://schemas.microsoft.com/office/drawing/2014/main" id="{E006286C-568D-A3FA-5F2E-665D779326D3}"/>
              </a:ext>
            </a:extLst>
          </p:cNvPr>
          <p:cNvSpPr txBox="1"/>
          <p:nvPr/>
        </p:nvSpPr>
        <p:spPr>
          <a:xfrm>
            <a:off x="95844" y="614414"/>
            <a:ext cx="7128875" cy="461665"/>
          </a:xfrm>
          <a:prstGeom prst="rect">
            <a:avLst/>
          </a:prstGeom>
          <a:noFill/>
        </p:spPr>
        <p:txBody>
          <a:bodyPr wrap="none" rtlCol="0">
            <a:spAutoFit/>
          </a:bodyPr>
          <a:lstStyle/>
          <a:p>
            <a:pPr marL="342900" indent="-342900">
              <a:buFont typeface="Wingdings" pitchFamily="2" charset="2"/>
              <a:buChar char="l"/>
            </a:pPr>
            <a:r>
              <a:rPr lang="ja-JP" altLang="en-US" sz="2400" b="1">
                <a:latin typeface="Hiragino Maru Gothic Pro W4" panose="020F0400000000000000" pitchFamily="34" charset="-128"/>
                <a:ea typeface="Hiragino Maru Gothic Pro W4" panose="020F0400000000000000" pitchFamily="34" charset="-128"/>
              </a:rPr>
              <a:t>複雑な波も単純な波の重ね合わせで表現できる</a:t>
            </a:r>
            <a:endParaRPr lang="en-US" altLang="ja-JP" sz="2400" b="1" dirty="0">
              <a:latin typeface="Hiragino Maru Gothic Pro W4" panose="020F0400000000000000" pitchFamily="34" charset="-128"/>
              <a:ea typeface="Hiragino Maru Gothic Pro W4" panose="020F0400000000000000" pitchFamily="34" charset="-128"/>
            </a:endParaRPr>
          </a:p>
        </p:txBody>
      </p:sp>
      <p:pic>
        <p:nvPicPr>
          <p:cNvPr id="2" name="図 1" descr="QR コード&#10;&#10;自動的に生成された説明">
            <a:extLst>
              <a:ext uri="{FF2B5EF4-FFF2-40B4-BE49-F238E27FC236}">
                <a16:creationId xmlns:a16="http://schemas.microsoft.com/office/drawing/2014/main" id="{C887B06E-AD5C-A767-05F7-BE4657AD0AA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254871" y="5875020"/>
            <a:ext cx="919981" cy="919981"/>
          </a:xfrm>
          <a:prstGeom prst="rect">
            <a:avLst/>
          </a:prstGeom>
        </p:spPr>
      </p:pic>
      <p:sp>
        <p:nvSpPr>
          <p:cNvPr id="3" name="テキスト ボックス 2">
            <a:extLst>
              <a:ext uri="{FF2B5EF4-FFF2-40B4-BE49-F238E27FC236}">
                <a16:creationId xmlns:a16="http://schemas.microsoft.com/office/drawing/2014/main" id="{3DAC32C0-4542-4D83-090A-C6F789378A73}"/>
              </a:ext>
            </a:extLst>
          </p:cNvPr>
          <p:cNvSpPr txBox="1"/>
          <p:nvPr/>
        </p:nvSpPr>
        <p:spPr>
          <a:xfrm>
            <a:off x="8507784" y="6175383"/>
            <a:ext cx="2353529"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Sample/fourier</a:t>
            </a:r>
            <a:r>
              <a:rPr lang="en-US" altLang="ja-JP" sz="1200" dirty="0">
                <a:latin typeface="Hiragino Maru Gothic Pro W4" panose="020F0400000000000000" pitchFamily="34" charset="-128"/>
                <a:ea typeface="Hiragino Maru Gothic Pro W4" panose="020F0400000000000000" pitchFamily="34" charset="-128"/>
              </a:rPr>
              <a:t>_transform</a:t>
            </a:r>
            <a:r>
              <a:rPr kumimoji="1" lang="en-US" altLang="ja-JP" sz="1200" dirty="0">
                <a:latin typeface="Hiragino Maru Gothic Pro W4" panose="020F0400000000000000" pitchFamily="34" charset="-128"/>
                <a:ea typeface="Hiragino Maru Gothic Pro W4" panose="020F0400000000000000" pitchFamily="34" charset="-128"/>
              </a:rPr>
              <a:t>.py</a:t>
            </a:r>
            <a:endParaRPr kumimoji="1" lang="ja-JP" altLang="en-US" sz="1200">
              <a:latin typeface="Hiragino Maru Gothic Pro W4" panose="020F0400000000000000" pitchFamily="34" charset="-128"/>
              <a:ea typeface="Hiragino Maru Gothic Pro W4" panose="020F0400000000000000" pitchFamily="34" charset="-128"/>
            </a:endParaRPr>
          </a:p>
        </p:txBody>
      </p:sp>
      <p:pic>
        <p:nvPicPr>
          <p:cNvPr id="6" name="図 5" descr="図形&#10;&#10;低い精度で自動的に生成された説明">
            <a:extLst>
              <a:ext uri="{FF2B5EF4-FFF2-40B4-BE49-F238E27FC236}">
                <a16:creationId xmlns:a16="http://schemas.microsoft.com/office/drawing/2014/main" id="{0D3690E5-2340-DB54-10F3-D9FE417177E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820602" y="5978789"/>
            <a:ext cx="484331" cy="484331"/>
          </a:xfrm>
          <a:prstGeom prst="rect">
            <a:avLst/>
          </a:prstGeom>
        </p:spPr>
      </p:pic>
      <p:sp>
        <p:nvSpPr>
          <p:cNvPr id="7" name="テキスト ボックス 6">
            <a:extLst>
              <a:ext uri="{FF2B5EF4-FFF2-40B4-BE49-F238E27FC236}">
                <a16:creationId xmlns:a16="http://schemas.microsoft.com/office/drawing/2014/main" id="{C0727C08-014B-BA3E-026A-95BC9D2AEA17}"/>
              </a:ext>
            </a:extLst>
          </p:cNvPr>
          <p:cNvSpPr txBox="1"/>
          <p:nvPr/>
        </p:nvSpPr>
        <p:spPr>
          <a:xfrm>
            <a:off x="7553192" y="6523539"/>
            <a:ext cx="3809056"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https://github.com/watlablog/pyconjp2025-wat</a:t>
            </a:r>
            <a:endParaRPr kumimoji="1" lang="ja-JP" altLang="en-US" sz="1200">
              <a:latin typeface="Hiragino Maru Gothic Pro W4" panose="020F0400000000000000" pitchFamily="34" charset="-128"/>
              <a:ea typeface="Hiragino Maru Gothic Pro W4" panose="020F0400000000000000" pitchFamily="34" charset="-128"/>
            </a:endParaRPr>
          </a:p>
        </p:txBody>
      </p:sp>
      <p:sp>
        <p:nvSpPr>
          <p:cNvPr id="8" name="テキスト ボックス 7">
            <a:extLst>
              <a:ext uri="{FF2B5EF4-FFF2-40B4-BE49-F238E27FC236}">
                <a16:creationId xmlns:a16="http://schemas.microsoft.com/office/drawing/2014/main" id="{FCE6DA11-F99E-EB9E-E338-9C8DF3EB7E74}"/>
              </a:ext>
            </a:extLst>
          </p:cNvPr>
          <p:cNvSpPr txBox="1"/>
          <p:nvPr/>
        </p:nvSpPr>
        <p:spPr>
          <a:xfrm>
            <a:off x="10886" y="35657"/>
            <a:ext cx="11551560"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5.2.</a:t>
            </a:r>
            <a:r>
              <a:rPr lang="ja-JP" altLang="en-US" sz="3000" b="1">
                <a:latin typeface="Hiragino Maru Gothic Pro W4" panose="020F0400000000000000" pitchFamily="34" charset="-128"/>
                <a:ea typeface="Hiragino Maru Gothic Pro W4" panose="020F0400000000000000" pitchFamily="34" charset="-128"/>
              </a:rPr>
              <a:t>周波数分析：フーリエ変換（時間波形と周波数波形の関係）</a:t>
            </a:r>
          </a:p>
        </p:txBody>
      </p:sp>
    </p:spTree>
    <p:extLst>
      <p:ext uri="{BB962C8B-B14F-4D97-AF65-F5344CB8AC3E}">
        <p14:creationId xmlns:p14="http://schemas.microsoft.com/office/powerpoint/2010/main" val="53584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図 52" descr="グラフ, ヒストグラム&#10;&#10;自動的に生成された説明">
            <a:extLst>
              <a:ext uri="{FF2B5EF4-FFF2-40B4-BE49-F238E27FC236}">
                <a16:creationId xmlns:a16="http://schemas.microsoft.com/office/drawing/2014/main" id="{F0FD3E4D-CE04-576C-BA1F-44F2AC00CB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07958" y="1967937"/>
            <a:ext cx="4816743" cy="3278765"/>
          </a:xfrm>
          <a:prstGeom prst="rect">
            <a:avLst/>
          </a:prstGeom>
        </p:spPr>
      </p:pic>
      <p:pic>
        <p:nvPicPr>
          <p:cNvPr id="7" name="図 6" descr="グラフ, 折れ線グラフ&#10;&#10;自動的に生成された説明">
            <a:extLst>
              <a:ext uri="{FF2B5EF4-FFF2-40B4-BE49-F238E27FC236}">
                <a16:creationId xmlns:a16="http://schemas.microsoft.com/office/drawing/2014/main" id="{A75A84E5-D1E9-61A0-1C90-BD7F4CC0BE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7625" y="1987930"/>
            <a:ext cx="4997092" cy="3313953"/>
          </a:xfrm>
          <a:prstGeom prst="rect">
            <a:avLst/>
          </a:prstGeom>
        </p:spPr>
      </p:pic>
      <p:pic>
        <p:nvPicPr>
          <p:cNvPr id="22" name="図 21" descr="概略図&#10;&#10;低い精度で自動的に生成された説明">
            <a:extLst>
              <a:ext uri="{FF2B5EF4-FFF2-40B4-BE49-F238E27FC236}">
                <a16:creationId xmlns:a16="http://schemas.microsoft.com/office/drawing/2014/main" id="{8ED0A260-07C5-AEB4-469F-C135BD32B6A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73032" y="3679508"/>
            <a:ext cx="2068966" cy="686477"/>
          </a:xfrm>
          <a:prstGeom prst="rect">
            <a:avLst/>
          </a:prstGeom>
        </p:spPr>
      </p:pic>
      <p:pic>
        <p:nvPicPr>
          <p:cNvPr id="20" name="図 19" descr="テキスト が含まれている画像&#10;&#10;自動的に生成された説明">
            <a:extLst>
              <a:ext uri="{FF2B5EF4-FFF2-40B4-BE49-F238E27FC236}">
                <a16:creationId xmlns:a16="http://schemas.microsoft.com/office/drawing/2014/main" id="{A166992C-E829-ADD8-0F80-E869F0729AB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55103" y="2668584"/>
            <a:ext cx="1954553" cy="667408"/>
          </a:xfrm>
          <a:prstGeom prst="rect">
            <a:avLst/>
          </a:prstGeom>
        </p:spPr>
      </p:pic>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16</a:t>
            </a:fld>
            <a:endParaRPr kumimoji="1" lang="ja-JP" altLang="en-US"/>
          </a:p>
        </p:txBody>
      </p:sp>
      <p:sp>
        <p:nvSpPr>
          <p:cNvPr id="5" name="テキスト ボックス 4">
            <a:extLst>
              <a:ext uri="{FF2B5EF4-FFF2-40B4-BE49-F238E27FC236}">
                <a16:creationId xmlns:a16="http://schemas.microsoft.com/office/drawing/2014/main" id="{EAFB6BE5-ECB4-A4E2-4DF4-0EF77FC29497}"/>
              </a:ext>
            </a:extLst>
          </p:cNvPr>
          <p:cNvSpPr txBox="1"/>
          <p:nvPr/>
        </p:nvSpPr>
        <p:spPr>
          <a:xfrm>
            <a:off x="10886" y="35657"/>
            <a:ext cx="7624203"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5.2.</a:t>
            </a:r>
            <a:r>
              <a:rPr lang="ja-JP" altLang="en-US" sz="3000" b="1">
                <a:latin typeface="Hiragino Maru Gothic Pro W4" panose="020F0400000000000000" pitchFamily="34" charset="-128"/>
                <a:ea typeface="Hiragino Maru Gothic Pro W4" panose="020F0400000000000000" pitchFamily="34" charset="-128"/>
              </a:rPr>
              <a:t>周波数分析：リアルワールドの波形例</a:t>
            </a:r>
          </a:p>
        </p:txBody>
      </p:sp>
      <p:sp>
        <p:nvSpPr>
          <p:cNvPr id="2" name="テキスト ボックス 1">
            <a:extLst>
              <a:ext uri="{FF2B5EF4-FFF2-40B4-BE49-F238E27FC236}">
                <a16:creationId xmlns:a16="http://schemas.microsoft.com/office/drawing/2014/main" id="{142F66F4-81C7-ECDA-A1F6-CFAD06FF3895}"/>
              </a:ext>
            </a:extLst>
          </p:cNvPr>
          <p:cNvSpPr txBox="1"/>
          <p:nvPr/>
        </p:nvSpPr>
        <p:spPr>
          <a:xfrm>
            <a:off x="95844" y="614414"/>
            <a:ext cx="3986989" cy="461665"/>
          </a:xfrm>
          <a:prstGeom prst="rect">
            <a:avLst/>
          </a:prstGeom>
          <a:noFill/>
        </p:spPr>
        <p:txBody>
          <a:bodyPr wrap="none" rtlCol="0">
            <a:spAutoFit/>
          </a:bodyPr>
          <a:lstStyle/>
          <a:p>
            <a:pPr marL="342900" indent="-342900">
              <a:buFont typeface="Wingdings" pitchFamily="2" charset="2"/>
              <a:buChar char="l"/>
            </a:pPr>
            <a:r>
              <a:rPr lang="ja-JP" altLang="en-US" sz="2400" b="1">
                <a:latin typeface="Hiragino Maru Gothic Pro W4" panose="020F0400000000000000" pitchFamily="34" charset="-128"/>
                <a:ea typeface="Hiragino Maru Gothic Pro W4" panose="020F0400000000000000" pitchFamily="34" charset="-128"/>
              </a:rPr>
              <a:t>実際の音声はかなり複雑</a:t>
            </a:r>
            <a:endParaRPr lang="en-US" altLang="ja-JP" sz="2400" b="1" dirty="0">
              <a:latin typeface="Hiragino Maru Gothic Pro W4" panose="020F0400000000000000" pitchFamily="34" charset="-128"/>
              <a:ea typeface="Hiragino Maru Gothic Pro W4" panose="020F0400000000000000" pitchFamily="34" charset="-128"/>
            </a:endParaRPr>
          </a:p>
        </p:txBody>
      </p:sp>
      <p:sp>
        <p:nvSpPr>
          <p:cNvPr id="13" name="右矢印 12">
            <a:extLst>
              <a:ext uri="{FF2B5EF4-FFF2-40B4-BE49-F238E27FC236}">
                <a16:creationId xmlns:a16="http://schemas.microsoft.com/office/drawing/2014/main" id="{55E03843-DBD0-7EE7-41AA-CC7DDB73DC13}"/>
              </a:ext>
            </a:extLst>
          </p:cNvPr>
          <p:cNvSpPr/>
          <p:nvPr/>
        </p:nvSpPr>
        <p:spPr>
          <a:xfrm>
            <a:off x="5245398" y="1815354"/>
            <a:ext cx="1948778" cy="914400"/>
          </a:xfrm>
          <a:prstGeom prst="rightArrow">
            <a:avLst/>
          </a:prstGeom>
          <a:solidFill>
            <a:schemeClr val="bg1"/>
          </a:solidFill>
          <a:ln w="635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a:extLst>
              <a:ext uri="{FF2B5EF4-FFF2-40B4-BE49-F238E27FC236}">
                <a16:creationId xmlns:a16="http://schemas.microsoft.com/office/drawing/2014/main" id="{9F3E501D-DA1F-A9A0-0B7D-9B29051E84E1}"/>
              </a:ext>
            </a:extLst>
          </p:cNvPr>
          <p:cNvSpPr/>
          <p:nvPr/>
        </p:nvSpPr>
        <p:spPr>
          <a:xfrm rot="10800000">
            <a:off x="5154710" y="4288120"/>
            <a:ext cx="2033059" cy="914400"/>
          </a:xfrm>
          <a:prstGeom prst="rightArrow">
            <a:avLst/>
          </a:prstGeom>
          <a:solidFill>
            <a:schemeClr val="bg1"/>
          </a:solidFill>
          <a:ln w="635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49BD93D-0A9B-3A6E-3948-26C2EE2BBB14}"/>
              </a:ext>
            </a:extLst>
          </p:cNvPr>
          <p:cNvSpPr txBox="1"/>
          <p:nvPr/>
        </p:nvSpPr>
        <p:spPr>
          <a:xfrm>
            <a:off x="5361737" y="2101335"/>
            <a:ext cx="1598515" cy="369332"/>
          </a:xfrm>
          <a:prstGeom prst="rect">
            <a:avLst/>
          </a:prstGeom>
          <a:noFill/>
        </p:spPr>
        <p:txBody>
          <a:bodyPr wrap="none" rtlCol="0">
            <a:spAutoFit/>
          </a:bodyPr>
          <a:lstStyle/>
          <a:p>
            <a:r>
              <a:rPr lang="ja-JP" altLang="en-US" b="1">
                <a:latin typeface="Hiragino Maru Gothic Pro W4" panose="020F0400000000000000" pitchFamily="34" charset="-128"/>
                <a:ea typeface="Hiragino Maru Gothic Pro W4" panose="020F0400000000000000" pitchFamily="34" charset="-128"/>
              </a:rPr>
              <a:t>フーリエ変換</a:t>
            </a:r>
            <a:endParaRPr lang="en-US" altLang="ja-JP" b="1" dirty="0">
              <a:latin typeface="Hiragino Maru Gothic Pro W4" panose="020F0400000000000000" pitchFamily="34" charset="-128"/>
              <a:ea typeface="Hiragino Maru Gothic Pro W4" panose="020F0400000000000000" pitchFamily="34" charset="-128"/>
            </a:endParaRPr>
          </a:p>
        </p:txBody>
      </p:sp>
      <p:sp>
        <p:nvSpPr>
          <p:cNvPr id="16" name="テキスト ボックス 15">
            <a:extLst>
              <a:ext uri="{FF2B5EF4-FFF2-40B4-BE49-F238E27FC236}">
                <a16:creationId xmlns:a16="http://schemas.microsoft.com/office/drawing/2014/main" id="{F970C532-6194-29D1-B120-93BE54A401FF}"/>
              </a:ext>
            </a:extLst>
          </p:cNvPr>
          <p:cNvSpPr txBox="1"/>
          <p:nvPr/>
        </p:nvSpPr>
        <p:spPr>
          <a:xfrm>
            <a:off x="5353614" y="4560654"/>
            <a:ext cx="1834156" cy="369332"/>
          </a:xfrm>
          <a:prstGeom prst="rect">
            <a:avLst/>
          </a:prstGeom>
          <a:noFill/>
        </p:spPr>
        <p:txBody>
          <a:bodyPr wrap="none" rtlCol="0">
            <a:spAutoFit/>
          </a:bodyPr>
          <a:lstStyle/>
          <a:p>
            <a:r>
              <a:rPr lang="ja-JP" altLang="en-US" b="1">
                <a:latin typeface="Hiragino Maru Gothic Pro W4" panose="020F0400000000000000" pitchFamily="34" charset="-128"/>
                <a:ea typeface="Hiragino Maru Gothic Pro W4" panose="020F0400000000000000" pitchFamily="34" charset="-128"/>
              </a:rPr>
              <a:t>逆フーリエ変換</a:t>
            </a:r>
            <a:endParaRPr lang="en-US" altLang="ja-JP" b="1" dirty="0">
              <a:latin typeface="Hiragino Maru Gothic Pro W4" panose="020F0400000000000000" pitchFamily="34" charset="-128"/>
              <a:ea typeface="Hiragino Maru Gothic Pro W4" panose="020F0400000000000000" pitchFamily="34" charset="-128"/>
            </a:endParaRPr>
          </a:p>
        </p:txBody>
      </p:sp>
      <p:sp>
        <p:nvSpPr>
          <p:cNvPr id="17" name="テキスト ボックス 16">
            <a:extLst>
              <a:ext uri="{FF2B5EF4-FFF2-40B4-BE49-F238E27FC236}">
                <a16:creationId xmlns:a16="http://schemas.microsoft.com/office/drawing/2014/main" id="{1DCD2B96-2C3A-5AA8-5226-E6939768E1E8}"/>
              </a:ext>
            </a:extLst>
          </p:cNvPr>
          <p:cNvSpPr txBox="1"/>
          <p:nvPr/>
        </p:nvSpPr>
        <p:spPr>
          <a:xfrm>
            <a:off x="2377879" y="5315739"/>
            <a:ext cx="1210588" cy="400110"/>
          </a:xfrm>
          <a:prstGeom prst="rect">
            <a:avLst/>
          </a:prstGeom>
          <a:noFill/>
        </p:spPr>
        <p:txBody>
          <a:bodyPr wrap="none" rtlCol="0">
            <a:spAutoFit/>
          </a:bodyPr>
          <a:lstStyle/>
          <a:p>
            <a:pPr algn="ctr"/>
            <a:r>
              <a:rPr kumimoji="1" lang="ja-JP" altLang="en-US" sz="2000">
                <a:latin typeface="Hiragino Maru Gothic Pro W4" panose="020F0400000000000000" pitchFamily="34" charset="-128"/>
                <a:ea typeface="Hiragino Maru Gothic Pro W4" panose="020F0400000000000000" pitchFamily="34" charset="-128"/>
              </a:rPr>
              <a:t>時間波形</a:t>
            </a:r>
            <a:endParaRPr kumimoji="1" lang="ja-JP" altLang="en-US" sz="3000">
              <a:latin typeface="Hiragino Maru Gothic Pro W4" panose="020F0400000000000000" pitchFamily="34" charset="-128"/>
              <a:ea typeface="Hiragino Maru Gothic Pro W4" panose="020F0400000000000000" pitchFamily="34" charset="-128"/>
            </a:endParaRPr>
          </a:p>
        </p:txBody>
      </p:sp>
      <p:sp>
        <p:nvSpPr>
          <p:cNvPr id="18" name="テキスト ボックス 17">
            <a:extLst>
              <a:ext uri="{FF2B5EF4-FFF2-40B4-BE49-F238E27FC236}">
                <a16:creationId xmlns:a16="http://schemas.microsoft.com/office/drawing/2014/main" id="{43CF0B06-3731-7106-4DC9-6815EE3B9880}"/>
              </a:ext>
            </a:extLst>
          </p:cNvPr>
          <p:cNvSpPr txBox="1"/>
          <p:nvPr/>
        </p:nvSpPr>
        <p:spPr>
          <a:xfrm>
            <a:off x="9077102" y="5315739"/>
            <a:ext cx="1467068" cy="400110"/>
          </a:xfrm>
          <a:prstGeom prst="rect">
            <a:avLst/>
          </a:prstGeom>
          <a:noFill/>
        </p:spPr>
        <p:txBody>
          <a:bodyPr wrap="none" rtlCol="0">
            <a:spAutoFit/>
          </a:bodyPr>
          <a:lstStyle/>
          <a:p>
            <a:pPr algn="ctr"/>
            <a:r>
              <a:rPr lang="ja-JP" altLang="en-US" sz="2000">
                <a:latin typeface="Hiragino Maru Gothic Pro W4" panose="020F0400000000000000" pitchFamily="34" charset="-128"/>
                <a:ea typeface="Hiragino Maru Gothic Pro W4" panose="020F0400000000000000" pitchFamily="34" charset="-128"/>
              </a:rPr>
              <a:t>周波数</a:t>
            </a:r>
            <a:r>
              <a:rPr kumimoji="1" lang="ja-JP" altLang="en-US" sz="2000">
                <a:latin typeface="Hiragino Maru Gothic Pro W4" panose="020F0400000000000000" pitchFamily="34" charset="-128"/>
                <a:ea typeface="Hiragino Maru Gothic Pro W4" panose="020F0400000000000000" pitchFamily="34" charset="-128"/>
              </a:rPr>
              <a:t>波形</a:t>
            </a:r>
            <a:endParaRPr kumimoji="1" lang="ja-JP" altLang="en-US" sz="3000">
              <a:latin typeface="Hiragino Maru Gothic Pro W4" panose="020F0400000000000000" pitchFamily="34" charset="-128"/>
              <a:ea typeface="Hiragino Maru Gothic Pro W4" panose="020F0400000000000000" pitchFamily="34" charset="-128"/>
            </a:endParaRPr>
          </a:p>
        </p:txBody>
      </p:sp>
      <p:pic>
        <p:nvPicPr>
          <p:cNvPr id="12" name="図 11" descr="QR コード&#10;&#10;自動的に生成された説明">
            <a:extLst>
              <a:ext uri="{FF2B5EF4-FFF2-40B4-BE49-F238E27FC236}">
                <a16:creationId xmlns:a16="http://schemas.microsoft.com/office/drawing/2014/main" id="{2686E518-432C-D6E4-8097-CC75E550B20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54871" y="5875020"/>
            <a:ext cx="919981" cy="919981"/>
          </a:xfrm>
          <a:prstGeom prst="rect">
            <a:avLst/>
          </a:prstGeom>
        </p:spPr>
      </p:pic>
      <p:sp>
        <p:nvSpPr>
          <p:cNvPr id="21" name="テキスト ボックス 20">
            <a:extLst>
              <a:ext uri="{FF2B5EF4-FFF2-40B4-BE49-F238E27FC236}">
                <a16:creationId xmlns:a16="http://schemas.microsoft.com/office/drawing/2014/main" id="{9F11819A-E623-2FBE-9EF7-D86DB520E871}"/>
              </a:ext>
            </a:extLst>
          </p:cNvPr>
          <p:cNvSpPr txBox="1"/>
          <p:nvPr/>
        </p:nvSpPr>
        <p:spPr>
          <a:xfrm>
            <a:off x="8507784" y="6175383"/>
            <a:ext cx="2353529"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Sample/fourier</a:t>
            </a:r>
            <a:r>
              <a:rPr lang="en-US" altLang="ja-JP" sz="1200" dirty="0">
                <a:latin typeface="Hiragino Maru Gothic Pro W4" panose="020F0400000000000000" pitchFamily="34" charset="-128"/>
                <a:ea typeface="Hiragino Maru Gothic Pro W4" panose="020F0400000000000000" pitchFamily="34" charset="-128"/>
              </a:rPr>
              <a:t>_transform</a:t>
            </a:r>
            <a:r>
              <a:rPr kumimoji="1" lang="en-US" altLang="ja-JP" sz="1200" dirty="0">
                <a:latin typeface="Hiragino Maru Gothic Pro W4" panose="020F0400000000000000" pitchFamily="34" charset="-128"/>
                <a:ea typeface="Hiragino Maru Gothic Pro W4" panose="020F0400000000000000" pitchFamily="34" charset="-128"/>
              </a:rPr>
              <a:t>.py</a:t>
            </a:r>
            <a:endParaRPr kumimoji="1" lang="ja-JP" altLang="en-US" sz="1200">
              <a:latin typeface="Hiragino Maru Gothic Pro W4" panose="020F0400000000000000" pitchFamily="34" charset="-128"/>
              <a:ea typeface="Hiragino Maru Gothic Pro W4" panose="020F0400000000000000" pitchFamily="34" charset="-128"/>
            </a:endParaRPr>
          </a:p>
        </p:txBody>
      </p:sp>
      <p:pic>
        <p:nvPicPr>
          <p:cNvPr id="24" name="図 23" descr="図形&#10;&#10;低い精度で自動的に生成された説明">
            <a:extLst>
              <a:ext uri="{FF2B5EF4-FFF2-40B4-BE49-F238E27FC236}">
                <a16:creationId xmlns:a16="http://schemas.microsoft.com/office/drawing/2014/main" id="{C06349B5-D884-3075-4421-E2FDA6F3544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820602" y="5978789"/>
            <a:ext cx="484331" cy="484331"/>
          </a:xfrm>
          <a:prstGeom prst="rect">
            <a:avLst/>
          </a:prstGeom>
        </p:spPr>
      </p:pic>
      <p:sp>
        <p:nvSpPr>
          <p:cNvPr id="25" name="テキスト ボックス 24">
            <a:extLst>
              <a:ext uri="{FF2B5EF4-FFF2-40B4-BE49-F238E27FC236}">
                <a16:creationId xmlns:a16="http://schemas.microsoft.com/office/drawing/2014/main" id="{20AE7DAB-AAC5-FC53-FF2A-548805956ABB}"/>
              </a:ext>
            </a:extLst>
          </p:cNvPr>
          <p:cNvSpPr txBox="1"/>
          <p:nvPr/>
        </p:nvSpPr>
        <p:spPr>
          <a:xfrm>
            <a:off x="7553192" y="6523539"/>
            <a:ext cx="3809056"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https://github.com/watlablog/pyconjp2025-wat</a:t>
            </a:r>
            <a:endParaRPr kumimoji="1" lang="ja-JP" altLang="en-US" sz="1200">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1513673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図 46" descr="グラフ, 折れ線グラフ&#10;&#10;自動的に生成された説明">
            <a:extLst>
              <a:ext uri="{FF2B5EF4-FFF2-40B4-BE49-F238E27FC236}">
                <a16:creationId xmlns:a16="http://schemas.microsoft.com/office/drawing/2014/main" id="{5D4AB397-FCEE-708F-6631-0EAFC36EED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41673" y="1982333"/>
            <a:ext cx="4765015" cy="3206904"/>
          </a:xfrm>
          <a:prstGeom prst="rect">
            <a:avLst/>
          </a:prstGeom>
        </p:spPr>
      </p:pic>
      <p:pic>
        <p:nvPicPr>
          <p:cNvPr id="7" name="図 6" descr="グラフ, 折れ線グラフ&#10;&#10;自動的に生成された説明">
            <a:extLst>
              <a:ext uri="{FF2B5EF4-FFF2-40B4-BE49-F238E27FC236}">
                <a16:creationId xmlns:a16="http://schemas.microsoft.com/office/drawing/2014/main" id="{A75A84E5-D1E9-61A0-1C90-BD7F4CC0BE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7625" y="1987930"/>
            <a:ext cx="4997092" cy="3313953"/>
          </a:xfrm>
          <a:prstGeom prst="rect">
            <a:avLst/>
          </a:prstGeom>
        </p:spPr>
      </p:pic>
      <p:pic>
        <p:nvPicPr>
          <p:cNvPr id="22" name="図 21" descr="概略図&#10;&#10;低い精度で自動的に生成された説明">
            <a:extLst>
              <a:ext uri="{FF2B5EF4-FFF2-40B4-BE49-F238E27FC236}">
                <a16:creationId xmlns:a16="http://schemas.microsoft.com/office/drawing/2014/main" id="{8ED0A260-07C5-AEB4-469F-C135BD32B6A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73032" y="3679508"/>
            <a:ext cx="2068966" cy="686477"/>
          </a:xfrm>
          <a:prstGeom prst="rect">
            <a:avLst/>
          </a:prstGeom>
        </p:spPr>
      </p:pic>
      <p:pic>
        <p:nvPicPr>
          <p:cNvPr id="20" name="図 19" descr="テキスト が含まれている画像&#10;&#10;自動的に生成された説明">
            <a:extLst>
              <a:ext uri="{FF2B5EF4-FFF2-40B4-BE49-F238E27FC236}">
                <a16:creationId xmlns:a16="http://schemas.microsoft.com/office/drawing/2014/main" id="{A166992C-E829-ADD8-0F80-E869F0729AB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55103" y="2668584"/>
            <a:ext cx="1954553" cy="667408"/>
          </a:xfrm>
          <a:prstGeom prst="rect">
            <a:avLst/>
          </a:prstGeom>
        </p:spPr>
      </p:pic>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17</a:t>
            </a:fld>
            <a:endParaRPr kumimoji="1" lang="ja-JP" altLang="en-US"/>
          </a:p>
        </p:txBody>
      </p:sp>
      <p:sp>
        <p:nvSpPr>
          <p:cNvPr id="5" name="テキスト ボックス 4">
            <a:extLst>
              <a:ext uri="{FF2B5EF4-FFF2-40B4-BE49-F238E27FC236}">
                <a16:creationId xmlns:a16="http://schemas.microsoft.com/office/drawing/2014/main" id="{EAFB6BE5-ECB4-A4E2-4DF4-0EF77FC29497}"/>
              </a:ext>
            </a:extLst>
          </p:cNvPr>
          <p:cNvSpPr txBox="1"/>
          <p:nvPr/>
        </p:nvSpPr>
        <p:spPr>
          <a:xfrm>
            <a:off x="10886" y="35657"/>
            <a:ext cx="7624203"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5.2.</a:t>
            </a:r>
            <a:r>
              <a:rPr lang="ja-JP" altLang="en-US" sz="3000" b="1">
                <a:latin typeface="Hiragino Maru Gothic Pro W4" panose="020F0400000000000000" pitchFamily="34" charset="-128"/>
                <a:ea typeface="Hiragino Maru Gothic Pro W4" panose="020F0400000000000000" pitchFamily="34" charset="-128"/>
              </a:rPr>
              <a:t>周波数分析：リアルワールドの波形例</a:t>
            </a:r>
          </a:p>
        </p:txBody>
      </p:sp>
      <p:sp>
        <p:nvSpPr>
          <p:cNvPr id="2" name="テキスト ボックス 1">
            <a:extLst>
              <a:ext uri="{FF2B5EF4-FFF2-40B4-BE49-F238E27FC236}">
                <a16:creationId xmlns:a16="http://schemas.microsoft.com/office/drawing/2014/main" id="{142F66F4-81C7-ECDA-A1F6-CFAD06FF3895}"/>
              </a:ext>
            </a:extLst>
          </p:cNvPr>
          <p:cNvSpPr txBox="1"/>
          <p:nvPr/>
        </p:nvSpPr>
        <p:spPr>
          <a:xfrm>
            <a:off x="95844" y="614414"/>
            <a:ext cx="3986989" cy="461665"/>
          </a:xfrm>
          <a:prstGeom prst="rect">
            <a:avLst/>
          </a:prstGeom>
          <a:noFill/>
        </p:spPr>
        <p:txBody>
          <a:bodyPr wrap="none" rtlCol="0">
            <a:spAutoFit/>
          </a:bodyPr>
          <a:lstStyle/>
          <a:p>
            <a:pPr marL="342900" indent="-342900">
              <a:buFont typeface="Wingdings" pitchFamily="2" charset="2"/>
              <a:buChar char="l"/>
            </a:pPr>
            <a:r>
              <a:rPr lang="ja-JP" altLang="en-US" sz="2400" b="1">
                <a:latin typeface="Hiragino Maru Gothic Pro W4" panose="020F0400000000000000" pitchFamily="34" charset="-128"/>
                <a:ea typeface="Hiragino Maru Gothic Pro W4" panose="020F0400000000000000" pitchFamily="34" charset="-128"/>
              </a:rPr>
              <a:t>実際の音声はかなり複雑</a:t>
            </a:r>
            <a:endParaRPr lang="en-US" altLang="ja-JP" sz="2400" b="1" dirty="0">
              <a:latin typeface="Hiragino Maru Gothic Pro W4" panose="020F0400000000000000" pitchFamily="34" charset="-128"/>
              <a:ea typeface="Hiragino Maru Gothic Pro W4" panose="020F0400000000000000" pitchFamily="34" charset="-128"/>
            </a:endParaRPr>
          </a:p>
        </p:txBody>
      </p:sp>
      <p:sp>
        <p:nvSpPr>
          <p:cNvPr id="13" name="右矢印 12">
            <a:extLst>
              <a:ext uri="{FF2B5EF4-FFF2-40B4-BE49-F238E27FC236}">
                <a16:creationId xmlns:a16="http://schemas.microsoft.com/office/drawing/2014/main" id="{55E03843-DBD0-7EE7-41AA-CC7DDB73DC13}"/>
              </a:ext>
            </a:extLst>
          </p:cNvPr>
          <p:cNvSpPr/>
          <p:nvPr/>
        </p:nvSpPr>
        <p:spPr>
          <a:xfrm>
            <a:off x="5245398" y="1815354"/>
            <a:ext cx="1948778" cy="914400"/>
          </a:xfrm>
          <a:prstGeom prst="rightArrow">
            <a:avLst/>
          </a:prstGeom>
          <a:solidFill>
            <a:schemeClr val="bg1"/>
          </a:solidFill>
          <a:ln w="635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a:extLst>
              <a:ext uri="{FF2B5EF4-FFF2-40B4-BE49-F238E27FC236}">
                <a16:creationId xmlns:a16="http://schemas.microsoft.com/office/drawing/2014/main" id="{9F3E501D-DA1F-A9A0-0B7D-9B29051E84E1}"/>
              </a:ext>
            </a:extLst>
          </p:cNvPr>
          <p:cNvSpPr/>
          <p:nvPr/>
        </p:nvSpPr>
        <p:spPr>
          <a:xfrm rot="10800000">
            <a:off x="5154710" y="4288120"/>
            <a:ext cx="2033059" cy="914400"/>
          </a:xfrm>
          <a:prstGeom prst="rightArrow">
            <a:avLst/>
          </a:prstGeom>
          <a:solidFill>
            <a:schemeClr val="bg1"/>
          </a:solidFill>
          <a:ln w="635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49BD93D-0A9B-3A6E-3948-26C2EE2BBB14}"/>
              </a:ext>
            </a:extLst>
          </p:cNvPr>
          <p:cNvSpPr txBox="1"/>
          <p:nvPr/>
        </p:nvSpPr>
        <p:spPr>
          <a:xfrm>
            <a:off x="5361737" y="2101335"/>
            <a:ext cx="1598515" cy="369332"/>
          </a:xfrm>
          <a:prstGeom prst="rect">
            <a:avLst/>
          </a:prstGeom>
          <a:noFill/>
        </p:spPr>
        <p:txBody>
          <a:bodyPr wrap="none" rtlCol="0">
            <a:spAutoFit/>
          </a:bodyPr>
          <a:lstStyle/>
          <a:p>
            <a:r>
              <a:rPr lang="ja-JP" altLang="en-US" b="1">
                <a:latin typeface="Hiragino Maru Gothic Pro W4" panose="020F0400000000000000" pitchFamily="34" charset="-128"/>
                <a:ea typeface="Hiragino Maru Gothic Pro W4" panose="020F0400000000000000" pitchFamily="34" charset="-128"/>
              </a:rPr>
              <a:t>フーリエ変換</a:t>
            </a:r>
            <a:endParaRPr lang="en-US" altLang="ja-JP" b="1" dirty="0">
              <a:latin typeface="Hiragino Maru Gothic Pro W4" panose="020F0400000000000000" pitchFamily="34" charset="-128"/>
              <a:ea typeface="Hiragino Maru Gothic Pro W4" panose="020F0400000000000000" pitchFamily="34" charset="-128"/>
            </a:endParaRPr>
          </a:p>
        </p:txBody>
      </p:sp>
      <p:sp>
        <p:nvSpPr>
          <p:cNvPr id="16" name="テキスト ボックス 15">
            <a:extLst>
              <a:ext uri="{FF2B5EF4-FFF2-40B4-BE49-F238E27FC236}">
                <a16:creationId xmlns:a16="http://schemas.microsoft.com/office/drawing/2014/main" id="{F970C532-6194-29D1-B120-93BE54A401FF}"/>
              </a:ext>
            </a:extLst>
          </p:cNvPr>
          <p:cNvSpPr txBox="1"/>
          <p:nvPr/>
        </p:nvSpPr>
        <p:spPr>
          <a:xfrm>
            <a:off x="5353614" y="4560654"/>
            <a:ext cx="1834156" cy="369332"/>
          </a:xfrm>
          <a:prstGeom prst="rect">
            <a:avLst/>
          </a:prstGeom>
          <a:noFill/>
        </p:spPr>
        <p:txBody>
          <a:bodyPr wrap="none" rtlCol="0">
            <a:spAutoFit/>
          </a:bodyPr>
          <a:lstStyle/>
          <a:p>
            <a:r>
              <a:rPr lang="ja-JP" altLang="en-US" b="1">
                <a:latin typeface="Hiragino Maru Gothic Pro W4" panose="020F0400000000000000" pitchFamily="34" charset="-128"/>
                <a:ea typeface="Hiragino Maru Gothic Pro W4" panose="020F0400000000000000" pitchFamily="34" charset="-128"/>
              </a:rPr>
              <a:t>逆フーリエ変換</a:t>
            </a:r>
            <a:endParaRPr lang="en-US" altLang="ja-JP" b="1" dirty="0">
              <a:latin typeface="Hiragino Maru Gothic Pro W4" panose="020F0400000000000000" pitchFamily="34" charset="-128"/>
              <a:ea typeface="Hiragino Maru Gothic Pro W4" panose="020F0400000000000000" pitchFamily="34" charset="-128"/>
            </a:endParaRPr>
          </a:p>
        </p:txBody>
      </p:sp>
      <p:sp>
        <p:nvSpPr>
          <p:cNvPr id="17" name="テキスト ボックス 16">
            <a:extLst>
              <a:ext uri="{FF2B5EF4-FFF2-40B4-BE49-F238E27FC236}">
                <a16:creationId xmlns:a16="http://schemas.microsoft.com/office/drawing/2014/main" id="{1DCD2B96-2C3A-5AA8-5226-E6939768E1E8}"/>
              </a:ext>
            </a:extLst>
          </p:cNvPr>
          <p:cNvSpPr txBox="1"/>
          <p:nvPr/>
        </p:nvSpPr>
        <p:spPr>
          <a:xfrm>
            <a:off x="2377879" y="5315739"/>
            <a:ext cx="1210588" cy="400110"/>
          </a:xfrm>
          <a:prstGeom prst="rect">
            <a:avLst/>
          </a:prstGeom>
          <a:noFill/>
        </p:spPr>
        <p:txBody>
          <a:bodyPr wrap="none" rtlCol="0">
            <a:spAutoFit/>
          </a:bodyPr>
          <a:lstStyle/>
          <a:p>
            <a:pPr algn="ctr"/>
            <a:r>
              <a:rPr kumimoji="1" lang="ja-JP" altLang="en-US" sz="2000">
                <a:latin typeface="Hiragino Maru Gothic Pro W4" panose="020F0400000000000000" pitchFamily="34" charset="-128"/>
                <a:ea typeface="Hiragino Maru Gothic Pro W4" panose="020F0400000000000000" pitchFamily="34" charset="-128"/>
              </a:rPr>
              <a:t>時間波形</a:t>
            </a:r>
            <a:endParaRPr kumimoji="1" lang="ja-JP" altLang="en-US" sz="3000">
              <a:latin typeface="Hiragino Maru Gothic Pro W4" panose="020F0400000000000000" pitchFamily="34" charset="-128"/>
              <a:ea typeface="Hiragino Maru Gothic Pro W4" panose="020F0400000000000000" pitchFamily="34" charset="-128"/>
            </a:endParaRPr>
          </a:p>
        </p:txBody>
      </p:sp>
      <p:sp>
        <p:nvSpPr>
          <p:cNvPr id="18" name="テキスト ボックス 17">
            <a:extLst>
              <a:ext uri="{FF2B5EF4-FFF2-40B4-BE49-F238E27FC236}">
                <a16:creationId xmlns:a16="http://schemas.microsoft.com/office/drawing/2014/main" id="{43CF0B06-3731-7106-4DC9-6815EE3B9880}"/>
              </a:ext>
            </a:extLst>
          </p:cNvPr>
          <p:cNvSpPr txBox="1"/>
          <p:nvPr/>
        </p:nvSpPr>
        <p:spPr>
          <a:xfrm>
            <a:off x="9077102" y="5315739"/>
            <a:ext cx="1467068" cy="400110"/>
          </a:xfrm>
          <a:prstGeom prst="rect">
            <a:avLst/>
          </a:prstGeom>
          <a:noFill/>
        </p:spPr>
        <p:txBody>
          <a:bodyPr wrap="none" rtlCol="0">
            <a:spAutoFit/>
          </a:bodyPr>
          <a:lstStyle/>
          <a:p>
            <a:pPr algn="ctr"/>
            <a:r>
              <a:rPr lang="ja-JP" altLang="en-US" sz="2000">
                <a:latin typeface="Hiragino Maru Gothic Pro W4" panose="020F0400000000000000" pitchFamily="34" charset="-128"/>
                <a:ea typeface="Hiragino Maru Gothic Pro W4" panose="020F0400000000000000" pitchFamily="34" charset="-128"/>
              </a:rPr>
              <a:t>周波数</a:t>
            </a:r>
            <a:r>
              <a:rPr kumimoji="1" lang="ja-JP" altLang="en-US" sz="2000">
                <a:latin typeface="Hiragino Maru Gothic Pro W4" panose="020F0400000000000000" pitchFamily="34" charset="-128"/>
                <a:ea typeface="Hiragino Maru Gothic Pro W4" panose="020F0400000000000000" pitchFamily="34" charset="-128"/>
              </a:rPr>
              <a:t>波形</a:t>
            </a:r>
            <a:endParaRPr kumimoji="1" lang="ja-JP" altLang="en-US" sz="3000">
              <a:latin typeface="Hiragino Maru Gothic Pro W4" panose="020F0400000000000000" pitchFamily="34" charset="-128"/>
              <a:ea typeface="Hiragino Maru Gothic Pro W4" panose="020F0400000000000000" pitchFamily="34" charset="-128"/>
            </a:endParaRPr>
          </a:p>
        </p:txBody>
      </p:sp>
      <p:pic>
        <p:nvPicPr>
          <p:cNvPr id="12" name="図 11" descr="QR コード&#10;&#10;自動的に生成された説明">
            <a:extLst>
              <a:ext uri="{FF2B5EF4-FFF2-40B4-BE49-F238E27FC236}">
                <a16:creationId xmlns:a16="http://schemas.microsoft.com/office/drawing/2014/main" id="{2686E518-432C-D6E4-8097-CC75E550B20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54871" y="5875020"/>
            <a:ext cx="919981" cy="919981"/>
          </a:xfrm>
          <a:prstGeom prst="rect">
            <a:avLst/>
          </a:prstGeom>
        </p:spPr>
      </p:pic>
      <p:sp>
        <p:nvSpPr>
          <p:cNvPr id="21" name="テキスト ボックス 20">
            <a:extLst>
              <a:ext uri="{FF2B5EF4-FFF2-40B4-BE49-F238E27FC236}">
                <a16:creationId xmlns:a16="http://schemas.microsoft.com/office/drawing/2014/main" id="{9F11819A-E623-2FBE-9EF7-D86DB520E871}"/>
              </a:ext>
            </a:extLst>
          </p:cNvPr>
          <p:cNvSpPr txBox="1"/>
          <p:nvPr/>
        </p:nvSpPr>
        <p:spPr>
          <a:xfrm>
            <a:off x="8507784" y="6175383"/>
            <a:ext cx="2353529"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Sample/fourier</a:t>
            </a:r>
            <a:r>
              <a:rPr lang="en-US" altLang="ja-JP" sz="1200" dirty="0">
                <a:latin typeface="Hiragino Maru Gothic Pro W4" panose="020F0400000000000000" pitchFamily="34" charset="-128"/>
                <a:ea typeface="Hiragino Maru Gothic Pro W4" panose="020F0400000000000000" pitchFamily="34" charset="-128"/>
              </a:rPr>
              <a:t>_transform</a:t>
            </a:r>
            <a:r>
              <a:rPr kumimoji="1" lang="en-US" altLang="ja-JP" sz="1200" dirty="0">
                <a:latin typeface="Hiragino Maru Gothic Pro W4" panose="020F0400000000000000" pitchFamily="34" charset="-128"/>
                <a:ea typeface="Hiragino Maru Gothic Pro W4" panose="020F0400000000000000" pitchFamily="34" charset="-128"/>
              </a:rPr>
              <a:t>.py</a:t>
            </a:r>
            <a:endParaRPr kumimoji="1" lang="ja-JP" altLang="en-US" sz="1200">
              <a:latin typeface="Hiragino Maru Gothic Pro W4" panose="020F0400000000000000" pitchFamily="34" charset="-128"/>
              <a:ea typeface="Hiragino Maru Gothic Pro W4" panose="020F0400000000000000" pitchFamily="34" charset="-128"/>
            </a:endParaRPr>
          </a:p>
        </p:txBody>
      </p:sp>
      <p:pic>
        <p:nvPicPr>
          <p:cNvPr id="24" name="図 23" descr="図形&#10;&#10;低い精度で自動的に生成された説明">
            <a:extLst>
              <a:ext uri="{FF2B5EF4-FFF2-40B4-BE49-F238E27FC236}">
                <a16:creationId xmlns:a16="http://schemas.microsoft.com/office/drawing/2014/main" id="{C06349B5-D884-3075-4421-E2FDA6F3544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820602" y="5978789"/>
            <a:ext cx="484331" cy="484331"/>
          </a:xfrm>
          <a:prstGeom prst="rect">
            <a:avLst/>
          </a:prstGeom>
        </p:spPr>
      </p:pic>
      <p:sp>
        <p:nvSpPr>
          <p:cNvPr id="25" name="テキスト ボックス 24">
            <a:extLst>
              <a:ext uri="{FF2B5EF4-FFF2-40B4-BE49-F238E27FC236}">
                <a16:creationId xmlns:a16="http://schemas.microsoft.com/office/drawing/2014/main" id="{20AE7DAB-AAC5-FC53-FF2A-548805956ABB}"/>
              </a:ext>
            </a:extLst>
          </p:cNvPr>
          <p:cNvSpPr txBox="1"/>
          <p:nvPr/>
        </p:nvSpPr>
        <p:spPr>
          <a:xfrm>
            <a:off x="7553192" y="6523539"/>
            <a:ext cx="3809056"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https://github.com/watlablog/pyconjp2025-wat</a:t>
            </a:r>
            <a:endParaRPr kumimoji="1" lang="ja-JP" altLang="en-US" sz="1200">
              <a:latin typeface="Hiragino Maru Gothic Pro W4" panose="020F0400000000000000" pitchFamily="34" charset="-128"/>
              <a:ea typeface="Hiragino Maru Gothic Pro W4" panose="020F0400000000000000" pitchFamily="34" charset="-128"/>
            </a:endParaRPr>
          </a:p>
        </p:txBody>
      </p:sp>
      <p:sp>
        <p:nvSpPr>
          <p:cNvPr id="30" name="角丸四角形 29">
            <a:extLst>
              <a:ext uri="{FF2B5EF4-FFF2-40B4-BE49-F238E27FC236}">
                <a16:creationId xmlns:a16="http://schemas.microsoft.com/office/drawing/2014/main" id="{AEA57EE6-FA79-1F0E-03A4-A63B2AD5EF00}"/>
              </a:ext>
            </a:extLst>
          </p:cNvPr>
          <p:cNvSpPr/>
          <p:nvPr/>
        </p:nvSpPr>
        <p:spPr>
          <a:xfrm>
            <a:off x="7052331" y="690126"/>
            <a:ext cx="5006977" cy="1123832"/>
          </a:xfrm>
          <a:prstGeom prst="roundRect">
            <a:avLst>
              <a:gd name="adj" fmla="val 9488"/>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0FB5AF9D-22C3-8EBE-BFCB-DE3C59A58722}"/>
              </a:ext>
            </a:extLst>
          </p:cNvPr>
          <p:cNvSpPr txBox="1"/>
          <p:nvPr/>
        </p:nvSpPr>
        <p:spPr>
          <a:xfrm>
            <a:off x="7194176" y="536238"/>
            <a:ext cx="2920992" cy="307777"/>
          </a:xfrm>
          <a:prstGeom prst="rect">
            <a:avLst/>
          </a:prstGeom>
          <a:solidFill>
            <a:schemeClr val="bg1"/>
          </a:solidFill>
        </p:spPr>
        <p:txBody>
          <a:bodyPr wrap="none" rtlCol="0">
            <a:spAutoFit/>
          </a:bodyPr>
          <a:lstStyle/>
          <a:p>
            <a:r>
              <a:rPr lang="en-US" altLang="ja-JP" sz="1400" b="1" dirty="0">
                <a:solidFill>
                  <a:srgbClr val="00B050"/>
                </a:solidFill>
                <a:latin typeface="Hiragino Maru Gothic Pro W4" panose="020F0400000000000000" pitchFamily="34" charset="-128"/>
                <a:ea typeface="Hiragino Maru Gothic Pro W4" panose="020F0400000000000000" pitchFamily="34" charset="-128"/>
              </a:rPr>
              <a:t>Check Point !</a:t>
            </a:r>
            <a:r>
              <a:rPr lang="ja-JP" altLang="en-US" sz="1400" b="1">
                <a:solidFill>
                  <a:srgbClr val="00B050"/>
                </a:solidFill>
                <a:latin typeface="Hiragino Maru Gothic Pro W4" panose="020F0400000000000000" pitchFamily="34" charset="-128"/>
                <a:ea typeface="Hiragino Maru Gothic Pro W4" panose="020F0400000000000000" pitchFamily="34" charset="-128"/>
              </a:rPr>
              <a:t>：</a:t>
            </a:r>
            <a:r>
              <a:rPr lang="en-US" altLang="ja-JP" sz="1400" b="1" dirty="0">
                <a:solidFill>
                  <a:srgbClr val="00B050"/>
                </a:solidFill>
                <a:latin typeface="Hiragino Maru Gothic Pro W4" panose="020F0400000000000000" pitchFamily="34" charset="-128"/>
                <a:ea typeface="Hiragino Maru Gothic Pro W4" panose="020F0400000000000000" pitchFamily="34" charset="-128"/>
              </a:rPr>
              <a:t>dB</a:t>
            </a:r>
            <a:r>
              <a:rPr lang="ja-JP" altLang="en-US" sz="1400" b="1">
                <a:solidFill>
                  <a:srgbClr val="00B050"/>
                </a:solidFill>
                <a:latin typeface="Hiragino Maru Gothic Pro W4" panose="020F0400000000000000" pitchFamily="34" charset="-128"/>
                <a:ea typeface="Hiragino Maru Gothic Pro W4" panose="020F0400000000000000" pitchFamily="34" charset="-128"/>
              </a:rPr>
              <a:t>（デシベル）</a:t>
            </a:r>
            <a:endParaRPr lang="en-US" altLang="ja-JP" sz="1400" b="1" dirty="0">
              <a:solidFill>
                <a:srgbClr val="00B050"/>
              </a:solidFill>
              <a:latin typeface="Hiragino Maru Gothic Pro W4" panose="020F0400000000000000" pitchFamily="34" charset="-128"/>
              <a:ea typeface="Hiragino Maru Gothic Pro W4" panose="020F0400000000000000" pitchFamily="34" charset="-128"/>
            </a:endParaRPr>
          </a:p>
        </p:txBody>
      </p:sp>
      <p:pic>
        <p:nvPicPr>
          <p:cNvPr id="38" name="図 37" descr="ロゴ&#10;&#10;中程度の精度で自動的に生成された説明">
            <a:extLst>
              <a:ext uri="{FF2B5EF4-FFF2-40B4-BE49-F238E27FC236}">
                <a16:creationId xmlns:a16="http://schemas.microsoft.com/office/drawing/2014/main" id="{C049D2BA-CC31-91F7-6083-DE69AB6041D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369130" y="1230355"/>
            <a:ext cx="1764179" cy="509442"/>
          </a:xfrm>
          <a:prstGeom prst="rect">
            <a:avLst/>
          </a:prstGeom>
        </p:spPr>
      </p:pic>
      <p:sp>
        <p:nvSpPr>
          <p:cNvPr id="39" name="テキスト ボックス 38">
            <a:extLst>
              <a:ext uri="{FF2B5EF4-FFF2-40B4-BE49-F238E27FC236}">
                <a16:creationId xmlns:a16="http://schemas.microsoft.com/office/drawing/2014/main" id="{151B1A0C-FD5E-AE9F-B23A-1E2CDE1D5044}"/>
              </a:ext>
            </a:extLst>
          </p:cNvPr>
          <p:cNvSpPr txBox="1"/>
          <p:nvPr/>
        </p:nvSpPr>
        <p:spPr>
          <a:xfrm>
            <a:off x="7206876" y="808643"/>
            <a:ext cx="4493538" cy="523220"/>
          </a:xfrm>
          <a:prstGeom prst="rect">
            <a:avLst/>
          </a:prstGeom>
          <a:noFill/>
        </p:spPr>
        <p:txBody>
          <a:bodyPr wrap="none" rtlCol="0">
            <a:spAutoFit/>
          </a:bodyPr>
          <a:lstStyle/>
          <a:p>
            <a:r>
              <a:rPr lang="ja-JP" altLang="en-US" sz="1400">
                <a:latin typeface="Hiragino Maru Gothic Pro W4" panose="020F0400000000000000" pitchFamily="34" charset="-128"/>
                <a:ea typeface="Hiragino Maru Gothic Pro W4" panose="020F0400000000000000" pitchFamily="34" charset="-128"/>
              </a:rPr>
              <a:t>実際の音は大きい振幅や小さい振幅が混ざっている。</a:t>
            </a:r>
            <a:endParaRPr lang="en-US" altLang="ja-JP" sz="1400" dirty="0">
              <a:latin typeface="Hiragino Maru Gothic Pro W4" panose="020F0400000000000000" pitchFamily="34" charset="-128"/>
              <a:ea typeface="Hiragino Maru Gothic Pro W4" panose="020F0400000000000000" pitchFamily="34" charset="-128"/>
            </a:endParaRPr>
          </a:p>
          <a:p>
            <a:r>
              <a:rPr lang="en-US" altLang="ja-JP" sz="1400" dirty="0">
                <a:latin typeface="Hiragino Maru Gothic Pro W4" panose="020F0400000000000000" pitchFamily="34" charset="-128"/>
                <a:ea typeface="Hiragino Maru Gothic Pro W4" panose="020F0400000000000000" pitchFamily="34" charset="-128"/>
              </a:rPr>
              <a:t>dB</a:t>
            </a:r>
            <a:r>
              <a:rPr lang="ja-JP" altLang="en-US" sz="1400">
                <a:latin typeface="Hiragino Maru Gothic Pro W4" panose="020F0400000000000000" pitchFamily="34" charset="-128"/>
                <a:ea typeface="Hiragino Maru Gothic Pro W4" panose="020F0400000000000000" pitchFamily="34" charset="-128"/>
              </a:rPr>
              <a:t>表示は大小さまざまな振幅を一望するのに便利。</a:t>
            </a:r>
            <a:endParaRPr lang="en-US" altLang="ja-JP" sz="1400" dirty="0">
              <a:latin typeface="Hiragino Maru Gothic Pro W4" panose="020F0400000000000000" pitchFamily="34" charset="-128"/>
              <a:ea typeface="Hiragino Maru Gothic Pro W4" panose="020F0400000000000000" pitchFamily="34" charset="-128"/>
            </a:endParaRPr>
          </a:p>
        </p:txBody>
      </p:sp>
      <p:sp>
        <p:nvSpPr>
          <p:cNvPr id="40" name="テキスト ボックス 39">
            <a:extLst>
              <a:ext uri="{FF2B5EF4-FFF2-40B4-BE49-F238E27FC236}">
                <a16:creationId xmlns:a16="http://schemas.microsoft.com/office/drawing/2014/main" id="{ACA62208-613D-03D2-2CC4-A11E328BE2FB}"/>
              </a:ext>
            </a:extLst>
          </p:cNvPr>
          <p:cNvSpPr txBox="1"/>
          <p:nvPr/>
        </p:nvSpPr>
        <p:spPr>
          <a:xfrm>
            <a:off x="9511214" y="1459783"/>
            <a:ext cx="1928733" cy="276999"/>
          </a:xfrm>
          <a:prstGeom prst="rect">
            <a:avLst/>
          </a:prstGeom>
          <a:noFill/>
        </p:spPr>
        <p:txBody>
          <a:bodyPr wrap="none" rtlCol="0">
            <a:spAutoFit/>
          </a:bodyPr>
          <a:lstStyle/>
          <a:p>
            <a:r>
              <a:rPr lang="ja-JP" altLang="en-US" sz="1200">
                <a:latin typeface="Hiragino Maru Gothic Pro W4" panose="020F0400000000000000" pitchFamily="34" charset="-128"/>
                <a:ea typeface="Hiragino Maru Gothic Pro W4" panose="020F0400000000000000" pitchFamily="34" charset="-128"/>
              </a:rPr>
              <a:t>音の基準</a:t>
            </a:r>
            <a:r>
              <a:rPr lang="en-US" altLang="ja-JP" sz="1200" dirty="0">
                <a:latin typeface="Hiragino Maru Gothic Pro W4" panose="020F0400000000000000" pitchFamily="34" charset="-128"/>
                <a:ea typeface="Hiragino Maru Gothic Pro W4" panose="020F0400000000000000" pitchFamily="34" charset="-128"/>
              </a:rPr>
              <a:t>:0dB=20[μPa]</a:t>
            </a:r>
          </a:p>
        </p:txBody>
      </p:sp>
      <p:cxnSp>
        <p:nvCxnSpPr>
          <p:cNvPr id="41" name="直線矢印コネクタ 40">
            <a:extLst>
              <a:ext uri="{FF2B5EF4-FFF2-40B4-BE49-F238E27FC236}">
                <a16:creationId xmlns:a16="http://schemas.microsoft.com/office/drawing/2014/main" id="{870F48A8-A1A5-E297-D051-7496AF1F1603}"/>
              </a:ext>
            </a:extLst>
          </p:cNvPr>
          <p:cNvCxnSpPr>
            <a:cxnSpLocks/>
          </p:cNvCxnSpPr>
          <p:nvPr/>
        </p:nvCxnSpPr>
        <p:spPr>
          <a:xfrm flipH="1">
            <a:off x="9062208" y="1603870"/>
            <a:ext cx="493611" cy="0"/>
          </a:xfrm>
          <a:prstGeom prst="straightConnector1">
            <a:avLst/>
          </a:prstGeom>
          <a:ln>
            <a:solidFill>
              <a:srgbClr val="0432FF"/>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4521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18</a:t>
            </a:fld>
            <a:endParaRPr kumimoji="1" lang="ja-JP" altLang="en-US"/>
          </a:p>
        </p:txBody>
      </p:sp>
      <p:sp>
        <p:nvSpPr>
          <p:cNvPr id="5" name="テキスト ボックス 4">
            <a:extLst>
              <a:ext uri="{FF2B5EF4-FFF2-40B4-BE49-F238E27FC236}">
                <a16:creationId xmlns:a16="http://schemas.microsoft.com/office/drawing/2014/main" id="{EAFB6BE5-ECB4-A4E2-4DF4-0EF77FC29497}"/>
              </a:ext>
            </a:extLst>
          </p:cNvPr>
          <p:cNvSpPr txBox="1"/>
          <p:nvPr/>
        </p:nvSpPr>
        <p:spPr>
          <a:xfrm>
            <a:off x="10886" y="35657"/>
            <a:ext cx="970137" cy="553998"/>
          </a:xfrm>
          <a:prstGeom prst="rect">
            <a:avLst/>
          </a:prstGeom>
          <a:noFill/>
        </p:spPr>
        <p:txBody>
          <a:bodyPr wrap="none" rtlCol="0">
            <a:spAutoFit/>
          </a:bodyPr>
          <a:lstStyle/>
          <a:p>
            <a:r>
              <a:rPr kumimoji="1" lang="ja-JP" altLang="en-US" sz="3000" b="1">
                <a:latin typeface="Hiragino Maru Gothic Pro W4" panose="020F0400000000000000" pitchFamily="34" charset="-128"/>
                <a:ea typeface="Hiragino Maru Gothic Pro W4" panose="020F0400000000000000" pitchFamily="34" charset="-128"/>
              </a:rPr>
              <a:t>目次</a:t>
            </a:r>
          </a:p>
        </p:txBody>
      </p:sp>
      <p:sp>
        <p:nvSpPr>
          <p:cNvPr id="6" name="テキスト ボックス 5">
            <a:extLst>
              <a:ext uri="{FF2B5EF4-FFF2-40B4-BE49-F238E27FC236}">
                <a16:creationId xmlns:a16="http://schemas.microsoft.com/office/drawing/2014/main" id="{24AF8744-35BD-D0E6-3CD0-E334BDF3A375}"/>
              </a:ext>
            </a:extLst>
          </p:cNvPr>
          <p:cNvSpPr txBox="1"/>
          <p:nvPr/>
        </p:nvSpPr>
        <p:spPr>
          <a:xfrm>
            <a:off x="95844" y="754114"/>
            <a:ext cx="6032421" cy="3816429"/>
          </a:xfrm>
          <a:prstGeom prst="rect">
            <a:avLst/>
          </a:prstGeom>
          <a:noFill/>
        </p:spPr>
        <p:txBody>
          <a:bodyPr wrap="none" rtlCol="0">
            <a:spAutoFit/>
          </a:bodyPr>
          <a:lstStyle/>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自己紹介</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このトークについて</a:t>
            </a:r>
            <a:endParaRPr kumimoji="1"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rPr>
              <a:t>Python</a:t>
            </a: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で信号処理をするメリット</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環境構築</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kumimoji="1"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音声分析のために知っておくべき基礎知識</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3000">
                <a:latin typeface="Hiragino Maru Gothic Pro W4" panose="020F0400000000000000" pitchFamily="34" charset="-128"/>
                <a:ea typeface="Hiragino Maru Gothic Pro W4" panose="020F0400000000000000" pitchFamily="34" charset="-128"/>
              </a:rPr>
              <a:t>スペクトログラムの描き方</a:t>
            </a:r>
            <a:endParaRPr lang="en-US" altLang="ja-JP" sz="3000" dirty="0">
              <a:latin typeface="Hiragino Maru Gothic Pro W4" panose="020F0400000000000000" pitchFamily="34" charset="-128"/>
              <a:ea typeface="Hiragino Maru Gothic Pro W4" panose="020F0400000000000000" pitchFamily="34" charset="-128"/>
            </a:endParaRPr>
          </a:p>
          <a:p>
            <a:pPr marL="914400" lvl="1" indent="-457200">
              <a:buAutoNum type="arabicPeriod"/>
            </a:pPr>
            <a:r>
              <a:rPr lang="ja-JP" altLang="en-US" sz="2400">
                <a:latin typeface="Hiragino Maru Gothic Pro W4" panose="020F0400000000000000" pitchFamily="34" charset="-128"/>
                <a:ea typeface="Hiragino Maru Gothic Pro W4" panose="020F0400000000000000" pitchFamily="34" charset="-128"/>
              </a:rPr>
              <a:t>スペクトログラムとは？</a:t>
            </a:r>
            <a:endParaRPr lang="en-US" altLang="ja-JP" sz="2400" dirty="0">
              <a:latin typeface="Hiragino Maru Gothic Pro W4" panose="020F0400000000000000" pitchFamily="34" charset="-128"/>
              <a:ea typeface="Hiragino Maru Gothic Pro W4" panose="020F0400000000000000" pitchFamily="34" charset="-128"/>
            </a:endParaRPr>
          </a:p>
          <a:p>
            <a:pPr marL="914400" lvl="1" indent="-457200">
              <a:buAutoNum type="arabicPeriod"/>
            </a:pPr>
            <a:r>
              <a:rPr lang="ja-JP" altLang="en-US" sz="2400">
                <a:latin typeface="Hiragino Maru Gothic Pro W4" panose="020F0400000000000000" pitchFamily="34" charset="-128"/>
                <a:ea typeface="Hiragino Maru Gothic Pro W4" panose="020F0400000000000000" pitchFamily="34" charset="-128"/>
              </a:rPr>
              <a:t>スペクトログラムの処理手順</a:t>
            </a:r>
            <a:endParaRPr lang="en-US" altLang="ja-JP" sz="2400" dirty="0">
              <a:latin typeface="Hiragino Maru Gothic Pro W4" panose="020F0400000000000000" pitchFamily="34" charset="-128"/>
              <a:ea typeface="Hiragino Maru Gothic Pro W4" panose="020F0400000000000000" pitchFamily="34" charset="-128"/>
            </a:endParaRPr>
          </a:p>
          <a:p>
            <a:pPr marL="914400" lvl="1" indent="-457200">
              <a:buAutoNum type="arabicPeriod"/>
            </a:pPr>
            <a:r>
              <a:rPr lang="ja-JP" altLang="en-US" sz="2400">
                <a:latin typeface="Hiragino Maru Gothic Pro W4" panose="020F0400000000000000" pitchFamily="34" charset="-128"/>
                <a:ea typeface="Hiragino Maru Gothic Pro W4" panose="020F0400000000000000" pitchFamily="34" charset="-128"/>
              </a:rPr>
              <a:t>スペクトログラムの分解能について</a:t>
            </a:r>
            <a:endParaRPr lang="en-US" altLang="ja-JP" sz="2400" dirty="0">
              <a:latin typeface="Hiragino Maru Gothic Pro W4" panose="020F0400000000000000" pitchFamily="34" charset="-128"/>
              <a:ea typeface="Hiragino Maru Gothic Pro W4" panose="020F0400000000000000" pitchFamily="34" charset="-128"/>
            </a:endParaRPr>
          </a:p>
          <a:p>
            <a:pPr marL="457200" indent="-457200">
              <a:buAutoNum type="arabicPeriod"/>
            </a:pPr>
            <a:r>
              <a:rPr kumimoji="1"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色々な音の可視化結果</a:t>
            </a:r>
            <a:endParaRPr kumimoji="1"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まとめ</a:t>
            </a:r>
            <a:endParaRPr kumimoji="1"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3616935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1</a:t>
            </a:fld>
            <a:endParaRPr kumimoji="1" lang="ja-JP" altLang="en-US"/>
          </a:p>
        </p:txBody>
      </p:sp>
      <p:sp>
        <p:nvSpPr>
          <p:cNvPr id="5" name="テキスト ボックス 4">
            <a:extLst>
              <a:ext uri="{FF2B5EF4-FFF2-40B4-BE49-F238E27FC236}">
                <a16:creationId xmlns:a16="http://schemas.microsoft.com/office/drawing/2014/main" id="{EAFB6BE5-ECB4-A4E2-4DF4-0EF77FC29497}"/>
              </a:ext>
            </a:extLst>
          </p:cNvPr>
          <p:cNvSpPr txBox="1"/>
          <p:nvPr/>
        </p:nvSpPr>
        <p:spPr>
          <a:xfrm>
            <a:off x="10886" y="35657"/>
            <a:ext cx="970137" cy="553998"/>
          </a:xfrm>
          <a:prstGeom prst="rect">
            <a:avLst/>
          </a:prstGeom>
          <a:noFill/>
        </p:spPr>
        <p:txBody>
          <a:bodyPr wrap="none" rtlCol="0">
            <a:spAutoFit/>
          </a:bodyPr>
          <a:lstStyle/>
          <a:p>
            <a:r>
              <a:rPr kumimoji="1" lang="ja-JP" altLang="en-US" sz="3000" b="1">
                <a:latin typeface="Hiragino Maru Gothic Pro W4" panose="020F0400000000000000" pitchFamily="34" charset="-128"/>
                <a:ea typeface="Hiragino Maru Gothic Pro W4" panose="020F0400000000000000" pitchFamily="34" charset="-128"/>
              </a:rPr>
              <a:t>目次</a:t>
            </a:r>
          </a:p>
        </p:txBody>
      </p:sp>
      <p:sp>
        <p:nvSpPr>
          <p:cNvPr id="6" name="テキスト ボックス 5">
            <a:extLst>
              <a:ext uri="{FF2B5EF4-FFF2-40B4-BE49-F238E27FC236}">
                <a16:creationId xmlns:a16="http://schemas.microsoft.com/office/drawing/2014/main" id="{24AF8744-35BD-D0E6-3CD0-E334BDF3A375}"/>
              </a:ext>
            </a:extLst>
          </p:cNvPr>
          <p:cNvSpPr txBox="1"/>
          <p:nvPr/>
        </p:nvSpPr>
        <p:spPr>
          <a:xfrm>
            <a:off x="95844" y="754114"/>
            <a:ext cx="7882286" cy="3785652"/>
          </a:xfrm>
          <a:prstGeom prst="rect">
            <a:avLst/>
          </a:prstGeom>
          <a:noFill/>
        </p:spPr>
        <p:txBody>
          <a:bodyPr wrap="none" rtlCol="0">
            <a:spAutoFit/>
          </a:bodyPr>
          <a:lstStyle/>
          <a:p>
            <a:pPr marL="457200" indent="-457200">
              <a:buAutoNum type="arabicPeriod"/>
            </a:pPr>
            <a:r>
              <a:rPr lang="ja-JP" altLang="en-US" sz="3000">
                <a:latin typeface="Hiragino Maru Gothic Pro W4" panose="020F0400000000000000" pitchFamily="34" charset="-128"/>
                <a:ea typeface="Hiragino Maru Gothic Pro W4" panose="020F0400000000000000" pitchFamily="34" charset="-128"/>
              </a:rPr>
              <a:t>自己紹介</a:t>
            </a:r>
            <a:endParaRPr lang="en-US" altLang="ja-JP" sz="3000" dirty="0">
              <a:latin typeface="Hiragino Maru Gothic Pro W4" panose="020F0400000000000000" pitchFamily="34" charset="-128"/>
              <a:ea typeface="Hiragino Maru Gothic Pro W4" panose="020F0400000000000000" pitchFamily="34" charset="-128"/>
            </a:endParaRPr>
          </a:p>
          <a:p>
            <a:pPr marL="457200" indent="-457200">
              <a:buFontTx/>
              <a:buAutoNum type="arabicPeriod"/>
            </a:pPr>
            <a:r>
              <a:rPr lang="ja-JP" altLang="en-US" sz="3000">
                <a:latin typeface="Hiragino Maru Gothic Pro W4" panose="020F0400000000000000" pitchFamily="34" charset="-128"/>
                <a:ea typeface="Hiragino Maru Gothic Pro W4" panose="020F0400000000000000" pitchFamily="34" charset="-128"/>
              </a:rPr>
              <a:t>このトークについて</a:t>
            </a:r>
            <a:endParaRPr kumimoji="1" lang="en-US" altLang="ja-JP" sz="3000" dirty="0">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en-US" altLang="ja-JP" sz="3000" dirty="0">
                <a:latin typeface="Hiragino Maru Gothic Pro W4" panose="020F0400000000000000" pitchFamily="34" charset="-128"/>
                <a:ea typeface="Hiragino Maru Gothic Pro W4" panose="020F0400000000000000" pitchFamily="34" charset="-128"/>
              </a:rPr>
              <a:t>Python</a:t>
            </a:r>
            <a:r>
              <a:rPr lang="ja-JP" altLang="en-US" sz="3000">
                <a:latin typeface="Hiragino Maru Gothic Pro W4" panose="020F0400000000000000" pitchFamily="34" charset="-128"/>
                <a:ea typeface="Hiragino Maru Gothic Pro W4" panose="020F0400000000000000" pitchFamily="34" charset="-128"/>
              </a:rPr>
              <a:t>で信号処理をするメリット</a:t>
            </a:r>
            <a:endParaRPr lang="en-US" altLang="ja-JP" sz="3000" dirty="0">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3000">
                <a:latin typeface="Hiragino Maru Gothic Pro W4" panose="020F0400000000000000" pitchFamily="34" charset="-128"/>
                <a:ea typeface="Hiragino Maru Gothic Pro W4" panose="020F0400000000000000" pitchFamily="34" charset="-128"/>
              </a:rPr>
              <a:t>環境構築</a:t>
            </a:r>
            <a:endParaRPr lang="en-US" altLang="ja-JP" sz="3000" dirty="0">
              <a:latin typeface="Hiragino Maru Gothic Pro W4" panose="020F0400000000000000" pitchFamily="34" charset="-128"/>
              <a:ea typeface="Hiragino Maru Gothic Pro W4" panose="020F0400000000000000" pitchFamily="34" charset="-128"/>
            </a:endParaRPr>
          </a:p>
          <a:p>
            <a:pPr marL="457200" indent="-457200">
              <a:buAutoNum type="arabicPeriod"/>
            </a:pPr>
            <a:r>
              <a:rPr kumimoji="1" lang="ja-JP" altLang="en-US" sz="3000">
                <a:latin typeface="Hiragino Maru Gothic Pro W4" panose="020F0400000000000000" pitchFamily="34" charset="-128"/>
                <a:ea typeface="Hiragino Maru Gothic Pro W4" panose="020F0400000000000000" pitchFamily="34" charset="-128"/>
              </a:rPr>
              <a:t>音声分析のために知っておくべき基礎知識</a:t>
            </a:r>
            <a:endParaRPr kumimoji="1" lang="en-US" altLang="ja-JP" sz="3000" dirty="0">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3000">
                <a:latin typeface="Hiragino Maru Gothic Pro W4" panose="020F0400000000000000" pitchFamily="34" charset="-128"/>
                <a:ea typeface="Hiragino Maru Gothic Pro W4" panose="020F0400000000000000" pitchFamily="34" charset="-128"/>
              </a:rPr>
              <a:t>スペクトログラムの描き方</a:t>
            </a:r>
            <a:endParaRPr lang="en-US" altLang="ja-JP" sz="3000" dirty="0">
              <a:latin typeface="Hiragino Maru Gothic Pro W4" panose="020F0400000000000000" pitchFamily="34" charset="-128"/>
              <a:ea typeface="Hiragino Maru Gothic Pro W4" panose="020F0400000000000000" pitchFamily="34" charset="-128"/>
            </a:endParaRPr>
          </a:p>
          <a:p>
            <a:pPr marL="457200" indent="-457200">
              <a:buAutoNum type="arabicPeriod"/>
            </a:pPr>
            <a:r>
              <a:rPr kumimoji="1" lang="ja-JP" altLang="en-US" sz="3000">
                <a:latin typeface="Hiragino Maru Gothic Pro W4" panose="020F0400000000000000" pitchFamily="34" charset="-128"/>
                <a:ea typeface="Hiragino Maru Gothic Pro W4" panose="020F0400000000000000" pitchFamily="34" charset="-128"/>
              </a:rPr>
              <a:t>色々な音の可視化結果</a:t>
            </a:r>
            <a:endParaRPr kumimoji="1" lang="en-US" altLang="ja-JP" sz="3000" dirty="0">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3000">
                <a:latin typeface="Hiragino Maru Gothic Pro W4" panose="020F0400000000000000" pitchFamily="34" charset="-128"/>
                <a:ea typeface="Hiragino Maru Gothic Pro W4" panose="020F0400000000000000" pitchFamily="34" charset="-128"/>
              </a:rPr>
              <a:t>まとめ</a:t>
            </a:r>
            <a:endParaRPr kumimoji="1" lang="ja-JP" altLang="en-US" sz="3000">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199812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QR コード&#10;&#10;自動的に生成された説明">
            <a:extLst>
              <a:ext uri="{FF2B5EF4-FFF2-40B4-BE49-F238E27FC236}">
                <a16:creationId xmlns:a16="http://schemas.microsoft.com/office/drawing/2014/main" id="{B58017EE-B1B4-2583-E3D2-36DD1E4ACA4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45755" y="5883357"/>
            <a:ext cx="919982" cy="919982"/>
          </a:xfrm>
          <a:prstGeom prst="rect">
            <a:avLst/>
          </a:prstGeom>
        </p:spPr>
      </p:pic>
      <p:pic>
        <p:nvPicPr>
          <p:cNvPr id="53" name="図 52" descr="グラフ&#10;&#10;自動的に生成された説明">
            <a:extLst>
              <a:ext uri="{FF2B5EF4-FFF2-40B4-BE49-F238E27FC236}">
                <a16:creationId xmlns:a16="http://schemas.microsoft.com/office/drawing/2014/main" id="{71C6AD60-2A9C-C95B-B595-09DDC66B693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56288" y="1292262"/>
            <a:ext cx="6579100" cy="4920121"/>
          </a:xfrm>
          <a:prstGeom prst="rect">
            <a:avLst/>
          </a:prstGeom>
        </p:spPr>
      </p:pic>
      <p:grpSp>
        <p:nvGrpSpPr>
          <p:cNvPr id="37" name="グループ化 36">
            <a:extLst>
              <a:ext uri="{FF2B5EF4-FFF2-40B4-BE49-F238E27FC236}">
                <a16:creationId xmlns:a16="http://schemas.microsoft.com/office/drawing/2014/main" id="{0DF5BD23-0A20-C081-2268-A7E983CF8E08}"/>
              </a:ext>
            </a:extLst>
          </p:cNvPr>
          <p:cNvGrpSpPr/>
          <p:nvPr/>
        </p:nvGrpSpPr>
        <p:grpSpPr>
          <a:xfrm>
            <a:off x="2810048" y="3230298"/>
            <a:ext cx="3257319" cy="1716698"/>
            <a:chOff x="4064000" y="2870200"/>
            <a:chExt cx="3441700" cy="1816911"/>
          </a:xfrm>
        </p:grpSpPr>
        <p:sp>
          <p:nvSpPr>
            <p:cNvPr id="21" name="フリーフォーム 20">
              <a:extLst>
                <a:ext uri="{FF2B5EF4-FFF2-40B4-BE49-F238E27FC236}">
                  <a16:creationId xmlns:a16="http://schemas.microsoft.com/office/drawing/2014/main" id="{4865F420-7E93-213A-83C5-5918564B533A}"/>
                </a:ext>
              </a:extLst>
            </p:cNvPr>
            <p:cNvSpPr/>
            <p:nvPr/>
          </p:nvSpPr>
          <p:spPr>
            <a:xfrm>
              <a:off x="4064000" y="2870200"/>
              <a:ext cx="3441700" cy="1448361"/>
            </a:xfrm>
            <a:custGeom>
              <a:avLst/>
              <a:gdLst>
                <a:gd name="connsiteX0" fmla="*/ 0 w 3441700"/>
                <a:gd name="connsiteY0" fmla="*/ 584200 h 1448361"/>
                <a:gd name="connsiteX1" fmla="*/ 431800 w 3441700"/>
                <a:gd name="connsiteY1" fmla="*/ 482600 h 1448361"/>
                <a:gd name="connsiteX2" fmla="*/ 1054100 w 3441700"/>
                <a:gd name="connsiteY2" fmla="*/ 25400 h 1448361"/>
                <a:gd name="connsiteX3" fmla="*/ 1371600 w 3441700"/>
                <a:gd name="connsiteY3" fmla="*/ 165100 h 1448361"/>
                <a:gd name="connsiteX4" fmla="*/ 1854200 w 3441700"/>
                <a:gd name="connsiteY4" fmla="*/ 850900 h 1448361"/>
                <a:gd name="connsiteX5" fmla="*/ 2730500 w 3441700"/>
                <a:gd name="connsiteY5" fmla="*/ 1447800 h 1448361"/>
                <a:gd name="connsiteX6" fmla="*/ 3111500 w 3441700"/>
                <a:gd name="connsiteY6" fmla="*/ 939800 h 1448361"/>
                <a:gd name="connsiteX7" fmla="*/ 3441700 w 3441700"/>
                <a:gd name="connsiteY7" fmla="*/ 0 h 144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41700" h="1448361">
                  <a:moveTo>
                    <a:pt x="0" y="584200"/>
                  </a:moveTo>
                  <a:cubicBezTo>
                    <a:pt x="128058" y="579966"/>
                    <a:pt x="256117" y="575733"/>
                    <a:pt x="431800" y="482600"/>
                  </a:cubicBezTo>
                  <a:cubicBezTo>
                    <a:pt x="607483" y="389467"/>
                    <a:pt x="897467" y="78317"/>
                    <a:pt x="1054100" y="25400"/>
                  </a:cubicBezTo>
                  <a:cubicBezTo>
                    <a:pt x="1210733" y="-27517"/>
                    <a:pt x="1238250" y="27517"/>
                    <a:pt x="1371600" y="165100"/>
                  </a:cubicBezTo>
                  <a:cubicBezTo>
                    <a:pt x="1504950" y="302683"/>
                    <a:pt x="1627717" y="637117"/>
                    <a:pt x="1854200" y="850900"/>
                  </a:cubicBezTo>
                  <a:cubicBezTo>
                    <a:pt x="2080683" y="1064683"/>
                    <a:pt x="2520950" y="1432983"/>
                    <a:pt x="2730500" y="1447800"/>
                  </a:cubicBezTo>
                  <a:cubicBezTo>
                    <a:pt x="2940050" y="1462617"/>
                    <a:pt x="2992967" y="1181100"/>
                    <a:pt x="3111500" y="939800"/>
                  </a:cubicBezTo>
                  <a:cubicBezTo>
                    <a:pt x="3230033" y="698500"/>
                    <a:pt x="3335866" y="349250"/>
                    <a:pt x="3441700" y="0"/>
                  </a:cubicBezTo>
                </a:path>
              </a:pathLst>
            </a:custGeom>
            <a:noFill/>
            <a:ln>
              <a:solidFill>
                <a:srgbClr val="0432FF"/>
              </a:solidFill>
              <a:tailEnd type="triangle" w="lg" len="lg"/>
            </a:ln>
            <a:effectLst>
              <a:glow rad="1143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E26D0D09-4620-F175-BADF-05FB75E8C0D4}"/>
                </a:ext>
              </a:extLst>
            </p:cNvPr>
            <p:cNvCxnSpPr/>
            <p:nvPr/>
          </p:nvCxnSpPr>
          <p:spPr>
            <a:xfrm>
              <a:off x="5343991" y="3742573"/>
              <a:ext cx="427584" cy="366068"/>
            </a:xfrm>
            <a:prstGeom prst="straightConnector1">
              <a:avLst/>
            </a:prstGeom>
            <a:ln w="76200">
              <a:solidFill>
                <a:srgbClr val="0432FF"/>
              </a:solidFill>
              <a:tailEnd type="triangle"/>
            </a:ln>
            <a:effectLst>
              <a:glow rad="114300">
                <a:schemeClr val="bg1"/>
              </a:glow>
            </a:effectLst>
          </p:spPr>
          <p:style>
            <a:lnRef idx="2">
              <a:schemeClr val="accent1"/>
            </a:lnRef>
            <a:fillRef idx="0">
              <a:schemeClr val="accent1"/>
            </a:fillRef>
            <a:effectRef idx="1">
              <a:schemeClr val="accent1"/>
            </a:effectRef>
            <a:fontRef idx="minor">
              <a:schemeClr val="tx1"/>
            </a:fontRef>
          </p:style>
        </p:cxnSp>
        <p:cxnSp>
          <p:nvCxnSpPr>
            <p:cNvPr id="30" name="直線矢印コネクタ 29">
              <a:extLst>
                <a:ext uri="{FF2B5EF4-FFF2-40B4-BE49-F238E27FC236}">
                  <a16:creationId xmlns:a16="http://schemas.microsoft.com/office/drawing/2014/main" id="{13672B2C-F399-9D06-A817-AC52CAB083BD}"/>
                </a:ext>
              </a:extLst>
            </p:cNvPr>
            <p:cNvCxnSpPr>
              <a:cxnSpLocks/>
            </p:cNvCxnSpPr>
            <p:nvPr/>
          </p:nvCxnSpPr>
          <p:spPr>
            <a:xfrm>
              <a:off x="5848868" y="4221576"/>
              <a:ext cx="1073473" cy="465535"/>
            </a:xfrm>
            <a:prstGeom prst="straightConnector1">
              <a:avLst/>
            </a:prstGeom>
            <a:ln w="19050">
              <a:solidFill>
                <a:srgbClr val="0432FF"/>
              </a:solidFill>
              <a:tailEnd type="triangle"/>
            </a:ln>
            <a:effectLst>
              <a:glow rad="127000">
                <a:schemeClr val="bg1"/>
              </a:glow>
            </a:effectLst>
          </p:spPr>
          <p:style>
            <a:lnRef idx="2">
              <a:schemeClr val="accent1"/>
            </a:lnRef>
            <a:fillRef idx="0">
              <a:schemeClr val="accent1"/>
            </a:fillRef>
            <a:effectRef idx="1">
              <a:schemeClr val="accent1"/>
            </a:effectRef>
            <a:fontRef idx="minor">
              <a:schemeClr val="tx1"/>
            </a:fontRef>
          </p:style>
        </p:cxnSp>
        <p:cxnSp>
          <p:nvCxnSpPr>
            <p:cNvPr id="33" name="直線矢印コネクタ 32">
              <a:extLst>
                <a:ext uri="{FF2B5EF4-FFF2-40B4-BE49-F238E27FC236}">
                  <a16:creationId xmlns:a16="http://schemas.microsoft.com/office/drawing/2014/main" id="{96B3FD48-DA39-1A12-5183-6D2DF2A000BB}"/>
                </a:ext>
              </a:extLst>
            </p:cNvPr>
            <p:cNvCxnSpPr>
              <a:cxnSpLocks/>
            </p:cNvCxnSpPr>
            <p:nvPr/>
          </p:nvCxnSpPr>
          <p:spPr>
            <a:xfrm flipV="1">
              <a:off x="7089740" y="4271580"/>
              <a:ext cx="323014" cy="359780"/>
            </a:xfrm>
            <a:prstGeom prst="straightConnector1">
              <a:avLst/>
            </a:prstGeom>
            <a:ln w="76200">
              <a:solidFill>
                <a:srgbClr val="0432FF"/>
              </a:solidFill>
              <a:tailEnd type="triangle"/>
            </a:ln>
            <a:effectLst>
              <a:glow rad="114300">
                <a:schemeClr val="bg1"/>
              </a:glow>
            </a:effectLst>
          </p:spPr>
          <p:style>
            <a:lnRef idx="2">
              <a:schemeClr val="accent1"/>
            </a:lnRef>
            <a:fillRef idx="0">
              <a:schemeClr val="accent1"/>
            </a:fillRef>
            <a:effectRef idx="1">
              <a:schemeClr val="accent1"/>
            </a:effectRef>
            <a:fontRef idx="minor">
              <a:schemeClr val="tx1"/>
            </a:fontRef>
          </p:style>
        </p:cxnSp>
      </p:grpSp>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19</a:t>
            </a:fld>
            <a:endParaRPr kumimoji="1" lang="ja-JP" altLang="en-US"/>
          </a:p>
        </p:txBody>
      </p:sp>
      <p:sp>
        <p:nvSpPr>
          <p:cNvPr id="5" name="テキスト ボックス 4">
            <a:extLst>
              <a:ext uri="{FF2B5EF4-FFF2-40B4-BE49-F238E27FC236}">
                <a16:creationId xmlns:a16="http://schemas.microsoft.com/office/drawing/2014/main" id="{EAFB6BE5-ECB4-A4E2-4DF4-0EF77FC29497}"/>
              </a:ext>
            </a:extLst>
          </p:cNvPr>
          <p:cNvSpPr txBox="1"/>
          <p:nvPr/>
        </p:nvSpPr>
        <p:spPr>
          <a:xfrm>
            <a:off x="10886" y="35657"/>
            <a:ext cx="5267789"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6.1.</a:t>
            </a:r>
            <a:r>
              <a:rPr lang="ja-JP" altLang="en-US" sz="3000" b="1">
                <a:latin typeface="Hiragino Maru Gothic Pro W4" panose="020F0400000000000000" pitchFamily="34" charset="-128"/>
                <a:ea typeface="Hiragino Maru Gothic Pro W4" panose="020F0400000000000000" pitchFamily="34" charset="-128"/>
              </a:rPr>
              <a:t>スペクトログラムとは？</a:t>
            </a:r>
            <a:endParaRPr lang="ja-JP" altLang="en-US" sz="2400" b="1">
              <a:solidFill>
                <a:srgbClr val="FF0000"/>
              </a:solidFill>
              <a:latin typeface="Hiragino Maru Gothic Pro W4" panose="020F0400000000000000" pitchFamily="34" charset="-128"/>
              <a:ea typeface="Hiragino Maru Gothic Pro W4" panose="020F0400000000000000" pitchFamily="34" charset="-128"/>
            </a:endParaRPr>
          </a:p>
        </p:txBody>
      </p:sp>
      <p:sp>
        <p:nvSpPr>
          <p:cNvPr id="17" name="テキスト ボックス 16">
            <a:extLst>
              <a:ext uri="{FF2B5EF4-FFF2-40B4-BE49-F238E27FC236}">
                <a16:creationId xmlns:a16="http://schemas.microsoft.com/office/drawing/2014/main" id="{2FA893D3-CCC7-087F-F415-0103B352BE70}"/>
              </a:ext>
            </a:extLst>
          </p:cNvPr>
          <p:cNvSpPr txBox="1"/>
          <p:nvPr/>
        </p:nvSpPr>
        <p:spPr>
          <a:xfrm>
            <a:off x="118781" y="3385245"/>
            <a:ext cx="1127233" cy="461665"/>
          </a:xfrm>
          <a:prstGeom prst="rect">
            <a:avLst/>
          </a:prstGeom>
          <a:noFill/>
        </p:spPr>
        <p:txBody>
          <a:bodyPr wrap="none" rtlCol="0">
            <a:spAutoFit/>
          </a:bodyPr>
          <a:lstStyle/>
          <a:p>
            <a:pPr algn="ctr"/>
            <a:r>
              <a:rPr kumimoji="1" lang="ja-JP" altLang="en-US" sz="2400" b="1">
                <a:solidFill>
                  <a:srgbClr val="0432FF"/>
                </a:solidFill>
                <a:latin typeface="Hiragino Maru Gothic Pro W4" panose="020F0400000000000000" pitchFamily="34" charset="-128"/>
                <a:ea typeface="Hiragino Maru Gothic Pro W4" panose="020F0400000000000000" pitchFamily="34" charset="-128"/>
              </a:rPr>
              <a:t>周波数</a:t>
            </a:r>
          </a:p>
        </p:txBody>
      </p:sp>
      <p:sp>
        <p:nvSpPr>
          <p:cNvPr id="18" name="テキスト ボックス 17">
            <a:extLst>
              <a:ext uri="{FF2B5EF4-FFF2-40B4-BE49-F238E27FC236}">
                <a16:creationId xmlns:a16="http://schemas.microsoft.com/office/drawing/2014/main" id="{71B3AE29-FC15-7595-84A0-10A7FD94BCEC}"/>
              </a:ext>
            </a:extLst>
          </p:cNvPr>
          <p:cNvSpPr txBox="1"/>
          <p:nvPr/>
        </p:nvSpPr>
        <p:spPr>
          <a:xfrm>
            <a:off x="3817283" y="6112516"/>
            <a:ext cx="813043" cy="461665"/>
          </a:xfrm>
          <a:prstGeom prst="rect">
            <a:avLst/>
          </a:prstGeom>
          <a:noFill/>
        </p:spPr>
        <p:txBody>
          <a:bodyPr wrap="none" rtlCol="0">
            <a:spAutoFit/>
          </a:bodyPr>
          <a:lstStyle/>
          <a:p>
            <a:pPr algn="ctr"/>
            <a:r>
              <a:rPr lang="ja-JP" altLang="en-US" sz="2400" b="1">
                <a:solidFill>
                  <a:srgbClr val="0432FF"/>
                </a:solidFill>
                <a:latin typeface="Hiragino Maru Gothic Pro W4" panose="020F0400000000000000" pitchFamily="34" charset="-128"/>
                <a:ea typeface="Hiragino Maru Gothic Pro W4" panose="020F0400000000000000" pitchFamily="34" charset="-128"/>
              </a:rPr>
              <a:t>時間</a:t>
            </a:r>
            <a:endParaRPr kumimoji="1" lang="ja-JP" altLang="en-US" sz="2400" b="1">
              <a:solidFill>
                <a:srgbClr val="0432FF"/>
              </a:solidFill>
              <a:latin typeface="Hiragino Maru Gothic Pro W4" panose="020F0400000000000000" pitchFamily="34" charset="-128"/>
              <a:ea typeface="Hiragino Maru Gothic Pro W4" panose="020F0400000000000000" pitchFamily="34" charset="-128"/>
            </a:endParaRPr>
          </a:p>
        </p:txBody>
      </p:sp>
      <p:sp>
        <p:nvSpPr>
          <p:cNvPr id="19" name="テキスト ボックス 18">
            <a:extLst>
              <a:ext uri="{FF2B5EF4-FFF2-40B4-BE49-F238E27FC236}">
                <a16:creationId xmlns:a16="http://schemas.microsoft.com/office/drawing/2014/main" id="{671D539C-F188-14AD-C790-00177DE141E1}"/>
              </a:ext>
            </a:extLst>
          </p:cNvPr>
          <p:cNvSpPr txBox="1"/>
          <p:nvPr/>
        </p:nvSpPr>
        <p:spPr>
          <a:xfrm>
            <a:off x="7600374" y="3385244"/>
            <a:ext cx="813043" cy="461665"/>
          </a:xfrm>
          <a:prstGeom prst="rect">
            <a:avLst/>
          </a:prstGeom>
          <a:noFill/>
        </p:spPr>
        <p:txBody>
          <a:bodyPr wrap="none" rtlCol="0">
            <a:spAutoFit/>
          </a:bodyPr>
          <a:lstStyle/>
          <a:p>
            <a:pPr algn="ctr"/>
            <a:r>
              <a:rPr lang="ja-JP" altLang="en-US" sz="2400" b="1">
                <a:solidFill>
                  <a:srgbClr val="0432FF"/>
                </a:solidFill>
                <a:latin typeface="Hiragino Maru Gothic Pro W4" panose="020F0400000000000000" pitchFamily="34" charset="-128"/>
                <a:ea typeface="Hiragino Maru Gothic Pro W4" panose="020F0400000000000000" pitchFamily="34" charset="-128"/>
              </a:rPr>
              <a:t>振幅</a:t>
            </a:r>
            <a:endParaRPr kumimoji="1" lang="ja-JP" altLang="en-US" sz="2400" b="1">
              <a:solidFill>
                <a:srgbClr val="0432FF"/>
              </a:solidFill>
              <a:latin typeface="Hiragino Maru Gothic Pro W4" panose="020F0400000000000000" pitchFamily="34" charset="-128"/>
              <a:ea typeface="Hiragino Maru Gothic Pro W4" panose="020F0400000000000000" pitchFamily="34" charset="-128"/>
            </a:endParaRPr>
          </a:p>
        </p:txBody>
      </p:sp>
      <p:sp>
        <p:nvSpPr>
          <p:cNvPr id="22" name="テキスト ボックス 21">
            <a:extLst>
              <a:ext uri="{FF2B5EF4-FFF2-40B4-BE49-F238E27FC236}">
                <a16:creationId xmlns:a16="http://schemas.microsoft.com/office/drawing/2014/main" id="{1927BB18-226C-C781-FFA1-BBE9AD7ABDD3}"/>
              </a:ext>
            </a:extLst>
          </p:cNvPr>
          <p:cNvSpPr txBox="1"/>
          <p:nvPr/>
        </p:nvSpPr>
        <p:spPr>
          <a:xfrm>
            <a:off x="3288458" y="2688729"/>
            <a:ext cx="2274983" cy="400110"/>
          </a:xfrm>
          <a:prstGeom prst="rect">
            <a:avLst/>
          </a:prstGeom>
          <a:noFill/>
        </p:spPr>
        <p:txBody>
          <a:bodyPr wrap="none" rtlCol="0">
            <a:spAutoFit/>
          </a:bodyPr>
          <a:lstStyle/>
          <a:p>
            <a:pPr algn="ctr"/>
            <a:r>
              <a:rPr lang="ja-JP" altLang="en-US" sz="2000" b="1">
                <a:effectLst>
                  <a:glow rad="381000">
                    <a:schemeClr val="bg1"/>
                  </a:glow>
                </a:effectLst>
                <a:latin typeface="Hiragino Maru Gothic Pro W4" panose="020F0400000000000000" pitchFamily="34" charset="-128"/>
                <a:ea typeface="Hiragino Maru Gothic Pro W4" panose="020F0400000000000000" pitchFamily="34" charset="-128"/>
              </a:rPr>
              <a:t>周波数の時間変化</a:t>
            </a:r>
            <a:endParaRPr kumimoji="1" lang="ja-JP" altLang="en-US" sz="2000" b="1">
              <a:effectLst>
                <a:glow rad="381000">
                  <a:schemeClr val="bg1"/>
                </a:glow>
              </a:effectLst>
              <a:latin typeface="Hiragino Maru Gothic Pro W4" panose="020F0400000000000000" pitchFamily="34" charset="-128"/>
              <a:ea typeface="Hiragino Maru Gothic Pro W4" panose="020F0400000000000000" pitchFamily="34" charset="-128"/>
            </a:endParaRPr>
          </a:p>
        </p:txBody>
      </p:sp>
      <p:sp>
        <p:nvSpPr>
          <p:cNvPr id="26" name="テキスト ボックス 25">
            <a:extLst>
              <a:ext uri="{FF2B5EF4-FFF2-40B4-BE49-F238E27FC236}">
                <a16:creationId xmlns:a16="http://schemas.microsoft.com/office/drawing/2014/main" id="{9F7C541E-0D6B-2E92-491C-56FC6914CE1F}"/>
              </a:ext>
            </a:extLst>
          </p:cNvPr>
          <p:cNvSpPr txBox="1"/>
          <p:nvPr/>
        </p:nvSpPr>
        <p:spPr>
          <a:xfrm>
            <a:off x="4067215" y="5034064"/>
            <a:ext cx="2013693" cy="400110"/>
          </a:xfrm>
          <a:prstGeom prst="rect">
            <a:avLst/>
          </a:prstGeom>
          <a:noFill/>
        </p:spPr>
        <p:txBody>
          <a:bodyPr wrap="none" rtlCol="0">
            <a:spAutoFit/>
          </a:bodyPr>
          <a:lstStyle/>
          <a:p>
            <a:pPr algn="ctr"/>
            <a:r>
              <a:rPr lang="ja-JP" altLang="en-US" sz="2000" b="1">
                <a:effectLst>
                  <a:glow rad="381000">
                    <a:schemeClr val="bg1"/>
                  </a:glow>
                </a:effectLst>
                <a:latin typeface="Hiragino Maru Gothic Pro W4" panose="020F0400000000000000" pitchFamily="34" charset="-128"/>
                <a:ea typeface="Hiragino Maru Gothic Pro W4" panose="020F0400000000000000" pitchFamily="34" charset="-128"/>
              </a:rPr>
              <a:t>振幅の時間変化</a:t>
            </a:r>
            <a:endParaRPr kumimoji="1" lang="ja-JP" altLang="en-US" sz="2000" b="1">
              <a:effectLst>
                <a:glow rad="381000">
                  <a:schemeClr val="bg1"/>
                </a:glow>
              </a:effectLst>
              <a:latin typeface="Hiragino Maru Gothic Pro W4" panose="020F0400000000000000" pitchFamily="34" charset="-128"/>
              <a:ea typeface="Hiragino Maru Gothic Pro W4" panose="020F0400000000000000" pitchFamily="34" charset="-128"/>
            </a:endParaRPr>
          </a:p>
        </p:txBody>
      </p:sp>
      <p:sp>
        <p:nvSpPr>
          <p:cNvPr id="39" name="テキスト ボックス 38">
            <a:extLst>
              <a:ext uri="{FF2B5EF4-FFF2-40B4-BE49-F238E27FC236}">
                <a16:creationId xmlns:a16="http://schemas.microsoft.com/office/drawing/2014/main" id="{F8FE7CF1-894D-DE25-4266-C963A0D7DD93}"/>
              </a:ext>
            </a:extLst>
          </p:cNvPr>
          <p:cNvSpPr txBox="1"/>
          <p:nvPr/>
        </p:nvSpPr>
        <p:spPr>
          <a:xfrm>
            <a:off x="95844" y="614414"/>
            <a:ext cx="7128875" cy="461665"/>
          </a:xfrm>
          <a:prstGeom prst="rect">
            <a:avLst/>
          </a:prstGeom>
          <a:noFill/>
        </p:spPr>
        <p:txBody>
          <a:bodyPr wrap="none" rtlCol="0">
            <a:spAutoFit/>
          </a:bodyPr>
          <a:lstStyle/>
          <a:p>
            <a:pPr marL="342900" indent="-342900">
              <a:buFont typeface="Wingdings" pitchFamily="2" charset="2"/>
              <a:buChar char="l"/>
            </a:pPr>
            <a:r>
              <a:rPr lang="ja-JP" altLang="en-US" sz="2400" b="1">
                <a:latin typeface="Hiragino Maru Gothic Pro W4" panose="020F0400000000000000" pitchFamily="34" charset="-128"/>
                <a:ea typeface="Hiragino Maru Gothic Pro W4" panose="020F0400000000000000" pitchFamily="34" charset="-128"/>
              </a:rPr>
              <a:t>視ればどんな音なのかがわかる音声可視化方法</a:t>
            </a:r>
            <a:endParaRPr lang="en-US" altLang="ja-JP" sz="2400" b="1" dirty="0">
              <a:latin typeface="Hiragino Maru Gothic Pro W4" panose="020F0400000000000000" pitchFamily="34" charset="-128"/>
              <a:ea typeface="Hiragino Maru Gothic Pro W4" panose="020F0400000000000000" pitchFamily="34" charset="-128"/>
            </a:endParaRPr>
          </a:p>
        </p:txBody>
      </p:sp>
      <p:sp>
        <p:nvSpPr>
          <p:cNvPr id="40" name="角丸四角形 39">
            <a:extLst>
              <a:ext uri="{FF2B5EF4-FFF2-40B4-BE49-F238E27FC236}">
                <a16:creationId xmlns:a16="http://schemas.microsoft.com/office/drawing/2014/main" id="{64E79F1A-EDBE-A07F-A311-0906DC9ECA29}"/>
              </a:ext>
            </a:extLst>
          </p:cNvPr>
          <p:cNvSpPr/>
          <p:nvPr/>
        </p:nvSpPr>
        <p:spPr>
          <a:xfrm>
            <a:off x="7637183" y="1087035"/>
            <a:ext cx="4458973" cy="2143262"/>
          </a:xfrm>
          <a:prstGeom prst="roundRect">
            <a:avLst>
              <a:gd name="adj" fmla="val 9488"/>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BE63CF3F-D725-D8F2-5426-56A4F30CDE27}"/>
              </a:ext>
            </a:extLst>
          </p:cNvPr>
          <p:cNvSpPr txBox="1"/>
          <p:nvPr/>
        </p:nvSpPr>
        <p:spPr>
          <a:xfrm>
            <a:off x="7779027" y="933148"/>
            <a:ext cx="2670924" cy="307777"/>
          </a:xfrm>
          <a:prstGeom prst="rect">
            <a:avLst/>
          </a:prstGeom>
          <a:solidFill>
            <a:schemeClr val="bg1"/>
          </a:solidFill>
        </p:spPr>
        <p:txBody>
          <a:bodyPr wrap="none" rtlCol="0">
            <a:spAutoFit/>
          </a:bodyPr>
          <a:lstStyle/>
          <a:p>
            <a:r>
              <a:rPr lang="en-US" altLang="ja-JP" sz="1400" b="1" dirty="0">
                <a:solidFill>
                  <a:srgbClr val="00B050"/>
                </a:solidFill>
                <a:latin typeface="Hiragino Maru Gothic Pro W4" panose="020F0400000000000000" pitchFamily="34" charset="-128"/>
                <a:ea typeface="Hiragino Maru Gothic Pro W4" panose="020F0400000000000000" pitchFamily="34" charset="-128"/>
              </a:rPr>
              <a:t>Check Point !</a:t>
            </a:r>
            <a:r>
              <a:rPr lang="ja-JP" altLang="en-US" sz="1400" b="1">
                <a:solidFill>
                  <a:srgbClr val="00B050"/>
                </a:solidFill>
                <a:latin typeface="Hiragino Maru Gothic Pro W4" panose="020F0400000000000000" pitchFamily="34" charset="-128"/>
                <a:ea typeface="Hiragino Maru Gothic Pro W4" panose="020F0400000000000000" pitchFamily="34" charset="-128"/>
              </a:rPr>
              <a:t>：カラーマップ</a:t>
            </a:r>
            <a:endParaRPr lang="en-US" altLang="ja-JP" sz="1400" b="1" dirty="0">
              <a:solidFill>
                <a:srgbClr val="00B050"/>
              </a:solidFill>
              <a:latin typeface="Hiragino Maru Gothic Pro W4" panose="020F0400000000000000" pitchFamily="34" charset="-128"/>
              <a:ea typeface="Hiragino Maru Gothic Pro W4" panose="020F0400000000000000" pitchFamily="34" charset="-128"/>
            </a:endParaRPr>
          </a:p>
        </p:txBody>
      </p:sp>
      <p:sp>
        <p:nvSpPr>
          <p:cNvPr id="42" name="テキスト ボックス 41">
            <a:extLst>
              <a:ext uri="{FF2B5EF4-FFF2-40B4-BE49-F238E27FC236}">
                <a16:creationId xmlns:a16="http://schemas.microsoft.com/office/drawing/2014/main" id="{3513E1DB-1BCD-FA36-E6D7-449F63CE23E0}"/>
              </a:ext>
            </a:extLst>
          </p:cNvPr>
          <p:cNvSpPr txBox="1"/>
          <p:nvPr/>
        </p:nvSpPr>
        <p:spPr>
          <a:xfrm>
            <a:off x="7791727" y="1205553"/>
            <a:ext cx="4278735" cy="1384995"/>
          </a:xfrm>
          <a:prstGeom prst="rect">
            <a:avLst/>
          </a:prstGeom>
          <a:noFill/>
        </p:spPr>
        <p:txBody>
          <a:bodyPr wrap="none" rtlCol="0">
            <a:spAutoFit/>
          </a:bodyPr>
          <a:lstStyle/>
          <a:p>
            <a:r>
              <a:rPr lang="ja-JP" altLang="en-US" sz="1400">
                <a:latin typeface="Hiragino Maru Gothic Pro W4" panose="020F0400000000000000" pitchFamily="34" charset="-128"/>
                <a:ea typeface="Hiragino Maru Gothic Pro W4" panose="020F0400000000000000" pitchFamily="34" charset="-128"/>
              </a:rPr>
              <a:t>スペクトログラムは振幅の大きさに</a:t>
            </a:r>
            <a:r>
              <a:rPr lang="ja-JP" altLang="en-US" sz="1400">
                <a:solidFill>
                  <a:srgbClr val="0432FF"/>
                </a:solidFill>
                <a:latin typeface="Hiragino Maru Gothic Pro W4" panose="020F0400000000000000" pitchFamily="34" charset="-128"/>
                <a:ea typeface="Hiragino Maru Gothic Pro W4" panose="020F0400000000000000" pitchFamily="34" charset="-128"/>
              </a:rPr>
              <a:t>カラーマップ</a:t>
            </a:r>
            <a:endParaRPr lang="en-US" altLang="ja-JP" sz="1400" dirty="0">
              <a:solidFill>
                <a:srgbClr val="0432FF"/>
              </a:solidFill>
              <a:latin typeface="Hiragino Maru Gothic Pro W4" panose="020F0400000000000000" pitchFamily="34" charset="-128"/>
              <a:ea typeface="Hiragino Maru Gothic Pro W4" panose="020F0400000000000000" pitchFamily="34" charset="-128"/>
            </a:endParaRPr>
          </a:p>
          <a:p>
            <a:r>
              <a:rPr lang="ja-JP" altLang="en-US" sz="1400">
                <a:latin typeface="Hiragino Maru Gothic Pro W4" panose="020F0400000000000000" pitchFamily="34" charset="-128"/>
                <a:ea typeface="Hiragino Maru Gothic Pro W4" panose="020F0400000000000000" pitchFamily="34" charset="-128"/>
              </a:rPr>
              <a:t>を使っている。カラーマップは</a:t>
            </a:r>
            <a:r>
              <a:rPr lang="en-US" altLang="ja-JP" sz="1400" dirty="0">
                <a:latin typeface="Hiragino Maru Gothic Pro W4" panose="020F0400000000000000" pitchFamily="34" charset="-128"/>
                <a:ea typeface="Hiragino Maru Gothic Pro W4" panose="020F0400000000000000" pitchFamily="34" charset="-128"/>
              </a:rPr>
              <a:t>Matplotlib</a:t>
            </a:r>
            <a:r>
              <a:rPr lang="ja-JP" altLang="en-US" sz="1400">
                <a:latin typeface="Hiragino Maru Gothic Pro W4" panose="020F0400000000000000" pitchFamily="34" charset="-128"/>
                <a:ea typeface="Hiragino Maru Gothic Pro W4" panose="020F0400000000000000" pitchFamily="34" charset="-128"/>
              </a:rPr>
              <a:t>で簡単に</a:t>
            </a:r>
            <a:endParaRPr lang="en-US" altLang="ja-JP" sz="1400" dirty="0">
              <a:latin typeface="Hiragino Maru Gothic Pro W4" panose="020F0400000000000000" pitchFamily="34" charset="-128"/>
              <a:ea typeface="Hiragino Maru Gothic Pro W4" panose="020F0400000000000000" pitchFamily="34" charset="-128"/>
            </a:endParaRPr>
          </a:p>
          <a:p>
            <a:r>
              <a:rPr lang="ja-JP" altLang="en-US" sz="1400">
                <a:latin typeface="Hiragino Maru Gothic Pro W4" panose="020F0400000000000000" pitchFamily="34" charset="-128"/>
                <a:ea typeface="Hiragino Maru Gothic Pro W4" panose="020F0400000000000000" pitchFamily="34" charset="-128"/>
              </a:rPr>
              <a:t>指定することができる。</a:t>
            </a:r>
            <a:endParaRPr lang="en-US" altLang="ja-JP" sz="1400" dirty="0">
              <a:latin typeface="Hiragino Maru Gothic Pro W4" panose="020F0400000000000000" pitchFamily="34" charset="-128"/>
              <a:ea typeface="Hiragino Maru Gothic Pro W4" panose="020F0400000000000000" pitchFamily="34" charset="-128"/>
            </a:endParaRPr>
          </a:p>
          <a:p>
            <a:endParaRPr lang="en-US" altLang="ja-JP" sz="1400" dirty="0">
              <a:latin typeface="Hiragino Maru Gothic Pro W4" panose="020F0400000000000000" pitchFamily="34" charset="-128"/>
              <a:ea typeface="Hiragino Maru Gothic Pro W4" panose="020F0400000000000000" pitchFamily="34" charset="-128"/>
            </a:endParaRPr>
          </a:p>
          <a:p>
            <a:r>
              <a:rPr lang="ja-JP" altLang="en-US" sz="1400" b="0">
                <a:solidFill>
                  <a:srgbClr val="000000"/>
                </a:solidFill>
                <a:effectLst/>
                <a:highlight>
                  <a:srgbClr val="FFFFFF"/>
                </a:highlight>
                <a:latin typeface="Meiryo UI" panose="020B0604030504040204" pitchFamily="34" charset="-128"/>
                <a:ea typeface="Meiryo UI" panose="020B0604030504040204" pitchFamily="34" charset="-128"/>
              </a:rPr>
              <a:t>例）</a:t>
            </a:r>
            <a:r>
              <a:rPr lang="en" altLang="ja-JP" sz="1400" b="0" dirty="0">
                <a:solidFill>
                  <a:srgbClr val="000000"/>
                </a:solidFill>
                <a:effectLst/>
                <a:highlight>
                  <a:srgbClr val="FFFFFF"/>
                </a:highlight>
                <a:latin typeface="Menlo" panose="020B0609030804020204" pitchFamily="49" charset="0"/>
              </a:rPr>
              <a:t>cmap=</a:t>
            </a:r>
            <a:r>
              <a:rPr lang="en" altLang="ja-JP" sz="1400" b="0" dirty="0">
                <a:solidFill>
                  <a:srgbClr val="A31515"/>
                </a:solidFill>
                <a:effectLst/>
                <a:highlight>
                  <a:srgbClr val="FFFFFF"/>
                </a:highlight>
                <a:latin typeface="Menlo" panose="020B0609030804020204" pitchFamily="49" charset="0"/>
              </a:rPr>
              <a:t>'jet'</a:t>
            </a:r>
            <a:endParaRPr lang="en" altLang="ja-JP" sz="1400" b="0" dirty="0">
              <a:solidFill>
                <a:srgbClr val="000000"/>
              </a:solidFill>
              <a:effectLst/>
              <a:highlight>
                <a:srgbClr val="FFFFFF"/>
              </a:highlight>
              <a:latin typeface="Menlo" panose="020B0609030804020204" pitchFamily="49" charset="0"/>
            </a:endParaRPr>
          </a:p>
          <a:p>
            <a:endParaRPr lang="en-US" altLang="ja-JP" sz="1400" dirty="0">
              <a:latin typeface="Hiragino Maru Gothic Pro W4" panose="020F0400000000000000" pitchFamily="34" charset="-128"/>
              <a:ea typeface="Hiragino Maru Gothic Pro W4" panose="020F0400000000000000" pitchFamily="34" charset="-128"/>
            </a:endParaRPr>
          </a:p>
        </p:txBody>
      </p:sp>
      <p:grpSp>
        <p:nvGrpSpPr>
          <p:cNvPr id="52" name="グループ化 51">
            <a:extLst>
              <a:ext uri="{FF2B5EF4-FFF2-40B4-BE49-F238E27FC236}">
                <a16:creationId xmlns:a16="http://schemas.microsoft.com/office/drawing/2014/main" id="{7425E43A-7074-0331-A10B-2F33DC3245B5}"/>
              </a:ext>
            </a:extLst>
          </p:cNvPr>
          <p:cNvGrpSpPr/>
          <p:nvPr/>
        </p:nvGrpSpPr>
        <p:grpSpPr>
          <a:xfrm>
            <a:off x="7687665" y="2325480"/>
            <a:ext cx="4396798" cy="801230"/>
            <a:chOff x="7687665" y="2400636"/>
            <a:chExt cx="4396798" cy="801230"/>
          </a:xfrm>
        </p:grpSpPr>
        <p:grpSp>
          <p:nvGrpSpPr>
            <p:cNvPr id="49" name="グループ化 48">
              <a:extLst>
                <a:ext uri="{FF2B5EF4-FFF2-40B4-BE49-F238E27FC236}">
                  <a16:creationId xmlns:a16="http://schemas.microsoft.com/office/drawing/2014/main" id="{5B8E9055-1E65-F3A5-4EFD-6A81A756F6DC}"/>
                </a:ext>
              </a:extLst>
            </p:cNvPr>
            <p:cNvGrpSpPr/>
            <p:nvPr/>
          </p:nvGrpSpPr>
          <p:grpSpPr>
            <a:xfrm>
              <a:off x="7687665" y="2587671"/>
              <a:ext cx="4269886" cy="614195"/>
              <a:chOff x="7502297" y="2789033"/>
              <a:chExt cx="4269886" cy="614195"/>
            </a:xfrm>
          </p:grpSpPr>
          <p:pic>
            <p:nvPicPr>
              <p:cNvPr id="44" name="図 43">
                <a:extLst>
                  <a:ext uri="{FF2B5EF4-FFF2-40B4-BE49-F238E27FC236}">
                    <a16:creationId xmlns:a16="http://schemas.microsoft.com/office/drawing/2014/main" id="{4A5183E1-2763-B013-A272-2E1B435ADC9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508147" y="3111393"/>
                <a:ext cx="3245247" cy="275952"/>
              </a:xfrm>
              <a:prstGeom prst="rect">
                <a:avLst/>
              </a:prstGeom>
            </p:spPr>
          </p:pic>
          <p:pic>
            <p:nvPicPr>
              <p:cNvPr id="46" name="図 45">
                <a:extLst>
                  <a:ext uri="{FF2B5EF4-FFF2-40B4-BE49-F238E27FC236}">
                    <a16:creationId xmlns:a16="http://schemas.microsoft.com/office/drawing/2014/main" id="{B2E0B934-E6DB-7F3D-A948-97BB1FD09A53}"/>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526937" y="2812887"/>
                <a:ext cx="3245246" cy="275952"/>
              </a:xfrm>
              <a:prstGeom prst="rect">
                <a:avLst/>
              </a:prstGeom>
            </p:spPr>
          </p:pic>
          <p:sp>
            <p:nvSpPr>
              <p:cNvPr id="47" name="テキスト ボックス 46">
                <a:extLst>
                  <a:ext uri="{FF2B5EF4-FFF2-40B4-BE49-F238E27FC236}">
                    <a16:creationId xmlns:a16="http://schemas.microsoft.com/office/drawing/2014/main" id="{82DDA551-CAFC-8365-EC22-C232F5912E8C}"/>
                  </a:ext>
                </a:extLst>
              </p:cNvPr>
              <p:cNvSpPr txBox="1"/>
              <p:nvPr/>
            </p:nvSpPr>
            <p:spPr>
              <a:xfrm>
                <a:off x="8117851" y="2789033"/>
                <a:ext cx="409086" cy="307777"/>
              </a:xfrm>
              <a:prstGeom prst="rect">
                <a:avLst/>
              </a:prstGeom>
              <a:noFill/>
            </p:spPr>
            <p:txBody>
              <a:bodyPr wrap="none" rtlCol="0">
                <a:spAutoFit/>
              </a:bodyPr>
              <a:lstStyle/>
              <a:p>
                <a:pPr algn="r"/>
                <a:r>
                  <a:rPr lang="en-US" altLang="ja-JP" sz="1400" dirty="0">
                    <a:latin typeface="Hiragino Maru Gothic Pro W4" panose="020F0400000000000000" pitchFamily="34" charset="-128"/>
                    <a:ea typeface="Hiragino Maru Gothic Pro W4" panose="020F0400000000000000" pitchFamily="34" charset="-128"/>
                  </a:rPr>
                  <a:t>jet</a:t>
                </a:r>
              </a:p>
            </p:txBody>
          </p:sp>
          <p:sp>
            <p:nvSpPr>
              <p:cNvPr id="48" name="テキスト ボックス 47">
                <a:extLst>
                  <a:ext uri="{FF2B5EF4-FFF2-40B4-BE49-F238E27FC236}">
                    <a16:creationId xmlns:a16="http://schemas.microsoft.com/office/drawing/2014/main" id="{D0E19308-F60D-B4AD-2B5A-838092A8FFFF}"/>
                  </a:ext>
                </a:extLst>
              </p:cNvPr>
              <p:cNvSpPr txBox="1"/>
              <p:nvPr/>
            </p:nvSpPr>
            <p:spPr>
              <a:xfrm>
                <a:off x="7502297" y="3095451"/>
                <a:ext cx="1024640" cy="307777"/>
              </a:xfrm>
              <a:prstGeom prst="rect">
                <a:avLst/>
              </a:prstGeom>
              <a:noFill/>
            </p:spPr>
            <p:txBody>
              <a:bodyPr wrap="none" rtlCol="0">
                <a:spAutoFit/>
              </a:bodyPr>
              <a:lstStyle/>
              <a:p>
                <a:pPr algn="r"/>
                <a:r>
                  <a:rPr lang="en-US" altLang="ja-JP" sz="1400" dirty="0">
                    <a:latin typeface="Hiragino Maru Gothic Pro W4" panose="020F0400000000000000" pitchFamily="34" charset="-128"/>
                    <a:ea typeface="Hiragino Maru Gothic Pro W4" panose="020F0400000000000000" pitchFamily="34" charset="-128"/>
                  </a:rPr>
                  <a:t>coolwarm</a:t>
                </a:r>
              </a:p>
            </p:txBody>
          </p:sp>
        </p:grpSp>
        <p:sp>
          <p:nvSpPr>
            <p:cNvPr id="50" name="テキスト ボックス 49">
              <a:extLst>
                <a:ext uri="{FF2B5EF4-FFF2-40B4-BE49-F238E27FC236}">
                  <a16:creationId xmlns:a16="http://schemas.microsoft.com/office/drawing/2014/main" id="{525F4B28-E025-3359-6053-3AB0AF48D53E}"/>
                </a:ext>
              </a:extLst>
            </p:cNvPr>
            <p:cNvSpPr txBox="1"/>
            <p:nvPr/>
          </p:nvSpPr>
          <p:spPr>
            <a:xfrm>
              <a:off x="8547207" y="2400636"/>
              <a:ext cx="338554" cy="276999"/>
            </a:xfrm>
            <a:prstGeom prst="rect">
              <a:avLst/>
            </a:prstGeom>
            <a:noFill/>
          </p:spPr>
          <p:txBody>
            <a:bodyPr wrap="none" rtlCol="0">
              <a:spAutoFit/>
            </a:bodyPr>
            <a:lstStyle/>
            <a:p>
              <a:pPr algn="r"/>
              <a:r>
                <a:rPr lang="ja-JP" altLang="en-US" sz="1200">
                  <a:latin typeface="Hiragino Maru Gothic Pro W4" panose="020F0400000000000000" pitchFamily="34" charset="-128"/>
                  <a:ea typeface="Hiragino Maru Gothic Pro W4" panose="020F0400000000000000" pitchFamily="34" charset="-128"/>
                </a:rPr>
                <a:t>小</a:t>
              </a:r>
              <a:endParaRPr lang="en-US" altLang="ja-JP" sz="1200" dirty="0">
                <a:latin typeface="Hiragino Maru Gothic Pro W4" panose="020F0400000000000000" pitchFamily="34" charset="-128"/>
                <a:ea typeface="Hiragino Maru Gothic Pro W4" panose="020F0400000000000000" pitchFamily="34" charset="-128"/>
              </a:endParaRPr>
            </a:p>
          </p:txBody>
        </p:sp>
        <p:sp>
          <p:nvSpPr>
            <p:cNvPr id="51" name="テキスト ボックス 50">
              <a:extLst>
                <a:ext uri="{FF2B5EF4-FFF2-40B4-BE49-F238E27FC236}">
                  <a16:creationId xmlns:a16="http://schemas.microsoft.com/office/drawing/2014/main" id="{0CB0CEF2-331C-0C5C-1DED-7C2EF08DE719}"/>
                </a:ext>
              </a:extLst>
            </p:cNvPr>
            <p:cNvSpPr txBox="1"/>
            <p:nvPr/>
          </p:nvSpPr>
          <p:spPr>
            <a:xfrm>
              <a:off x="11745909" y="2400636"/>
              <a:ext cx="338554" cy="276999"/>
            </a:xfrm>
            <a:prstGeom prst="rect">
              <a:avLst/>
            </a:prstGeom>
            <a:noFill/>
          </p:spPr>
          <p:txBody>
            <a:bodyPr wrap="none" rtlCol="0">
              <a:spAutoFit/>
            </a:bodyPr>
            <a:lstStyle/>
            <a:p>
              <a:pPr algn="r"/>
              <a:r>
                <a:rPr lang="ja-JP" altLang="en-US" sz="1200">
                  <a:latin typeface="Hiragino Maru Gothic Pro W4" panose="020F0400000000000000" pitchFamily="34" charset="-128"/>
                  <a:ea typeface="Hiragino Maru Gothic Pro W4" panose="020F0400000000000000" pitchFamily="34" charset="-128"/>
                </a:rPr>
                <a:t>大</a:t>
              </a:r>
              <a:endParaRPr lang="en-US" altLang="ja-JP" sz="1200" dirty="0">
                <a:latin typeface="Hiragino Maru Gothic Pro W4" panose="020F0400000000000000" pitchFamily="34" charset="-128"/>
                <a:ea typeface="Hiragino Maru Gothic Pro W4" panose="020F0400000000000000" pitchFamily="34" charset="-128"/>
              </a:endParaRPr>
            </a:p>
          </p:txBody>
        </p:sp>
      </p:grpSp>
      <p:sp>
        <p:nvSpPr>
          <p:cNvPr id="38" name="テキスト ボックス 37">
            <a:extLst>
              <a:ext uri="{FF2B5EF4-FFF2-40B4-BE49-F238E27FC236}">
                <a16:creationId xmlns:a16="http://schemas.microsoft.com/office/drawing/2014/main" id="{697996C7-D170-297F-5B75-F92E77521A74}"/>
              </a:ext>
            </a:extLst>
          </p:cNvPr>
          <p:cNvSpPr txBox="1"/>
          <p:nvPr/>
        </p:nvSpPr>
        <p:spPr>
          <a:xfrm>
            <a:off x="9332702" y="3813946"/>
            <a:ext cx="1444626" cy="338554"/>
          </a:xfrm>
          <a:prstGeom prst="rect">
            <a:avLst/>
          </a:prstGeom>
          <a:solidFill>
            <a:schemeClr val="accent6">
              <a:lumMod val="20000"/>
              <a:lumOff val="80000"/>
            </a:schemeClr>
          </a:solidFill>
        </p:spPr>
        <p:txBody>
          <a:bodyPr wrap="none" rtlCol="0">
            <a:spAutoFit/>
          </a:bodyPr>
          <a:lstStyle/>
          <a:p>
            <a:pPr algn="ctr"/>
            <a:r>
              <a:rPr kumimoji="1" lang="en-US" altLang="ja-JP" sz="1600" b="1" dirty="0">
                <a:effectLst/>
                <a:latin typeface="Hiragino Maru Gothic Pro W4" panose="020F0400000000000000" pitchFamily="34" charset="-128"/>
                <a:ea typeface="Hiragino Maru Gothic Pro W4" panose="020F0400000000000000" pitchFamily="34" charset="-128"/>
              </a:rPr>
              <a:t>※</a:t>
            </a:r>
            <a:r>
              <a:rPr kumimoji="1" lang="ja-JP" altLang="en-US" sz="1600" b="1">
                <a:effectLst/>
                <a:latin typeface="Hiragino Maru Gothic Pro W4" panose="020F0400000000000000" pitchFamily="34" charset="-128"/>
                <a:ea typeface="Hiragino Maru Gothic Pro W4" panose="020F0400000000000000" pitchFamily="34" charset="-128"/>
              </a:rPr>
              <a:t>口笛の音声</a:t>
            </a:r>
          </a:p>
        </p:txBody>
      </p:sp>
      <p:sp>
        <p:nvSpPr>
          <p:cNvPr id="3" name="テキスト ボックス 2">
            <a:extLst>
              <a:ext uri="{FF2B5EF4-FFF2-40B4-BE49-F238E27FC236}">
                <a16:creationId xmlns:a16="http://schemas.microsoft.com/office/drawing/2014/main" id="{DBAD54BE-8BBC-110E-7730-20A696738CEF}"/>
              </a:ext>
            </a:extLst>
          </p:cNvPr>
          <p:cNvSpPr txBox="1"/>
          <p:nvPr/>
        </p:nvSpPr>
        <p:spPr>
          <a:xfrm>
            <a:off x="8874871" y="6175383"/>
            <a:ext cx="1986442"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Sample/spectrogram.py</a:t>
            </a:r>
            <a:endParaRPr kumimoji="1" lang="ja-JP" altLang="en-US" sz="1200">
              <a:latin typeface="Hiragino Maru Gothic Pro W4" panose="020F0400000000000000" pitchFamily="34" charset="-128"/>
              <a:ea typeface="Hiragino Maru Gothic Pro W4" panose="020F0400000000000000" pitchFamily="34" charset="-128"/>
            </a:endParaRPr>
          </a:p>
        </p:txBody>
      </p:sp>
      <p:pic>
        <p:nvPicPr>
          <p:cNvPr id="6" name="図 5" descr="図形&#10;&#10;低い精度で自動的に生成された説明">
            <a:extLst>
              <a:ext uri="{FF2B5EF4-FFF2-40B4-BE49-F238E27FC236}">
                <a16:creationId xmlns:a16="http://schemas.microsoft.com/office/drawing/2014/main" id="{14F8087A-8E1E-35AA-24CC-1C8AA70EDFB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820602" y="5978789"/>
            <a:ext cx="484331" cy="484331"/>
          </a:xfrm>
          <a:prstGeom prst="rect">
            <a:avLst/>
          </a:prstGeom>
        </p:spPr>
      </p:pic>
      <p:sp>
        <p:nvSpPr>
          <p:cNvPr id="7" name="テキスト ボックス 6">
            <a:extLst>
              <a:ext uri="{FF2B5EF4-FFF2-40B4-BE49-F238E27FC236}">
                <a16:creationId xmlns:a16="http://schemas.microsoft.com/office/drawing/2014/main" id="{59E2367F-E6BD-BA9D-73E5-676B82A008A3}"/>
              </a:ext>
            </a:extLst>
          </p:cNvPr>
          <p:cNvSpPr txBox="1"/>
          <p:nvPr/>
        </p:nvSpPr>
        <p:spPr>
          <a:xfrm>
            <a:off x="7553192" y="6523539"/>
            <a:ext cx="3809056"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https://github.com/watlablog/pyconjp2025-wat</a:t>
            </a:r>
            <a:endParaRPr kumimoji="1" lang="ja-JP" altLang="en-US" sz="1200">
              <a:latin typeface="Hiragino Maru Gothic Pro W4" panose="020F0400000000000000" pitchFamily="34" charset="-128"/>
              <a:ea typeface="Hiragino Maru Gothic Pro W4" panose="020F0400000000000000" pitchFamily="34" charset="-128"/>
            </a:endParaRPr>
          </a:p>
        </p:txBody>
      </p:sp>
      <p:pic>
        <p:nvPicPr>
          <p:cNvPr id="2" name="kuchibue.wav">
            <a:hlinkClick r:id="" action="ppaction://media"/>
            <a:extLst>
              <a:ext uri="{FF2B5EF4-FFF2-40B4-BE49-F238E27FC236}">
                <a16:creationId xmlns:a16="http://schemas.microsoft.com/office/drawing/2014/main" id="{C62585F2-D62D-F966-DADF-5A1106D1DB6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299422" y="4081520"/>
            <a:ext cx="812800" cy="812800"/>
          </a:xfrm>
          <a:prstGeom prst="rect">
            <a:avLst/>
          </a:prstGeom>
        </p:spPr>
      </p:pic>
      <p:sp>
        <p:nvSpPr>
          <p:cNvPr id="8" name="テキスト ボックス 7">
            <a:extLst>
              <a:ext uri="{FF2B5EF4-FFF2-40B4-BE49-F238E27FC236}">
                <a16:creationId xmlns:a16="http://schemas.microsoft.com/office/drawing/2014/main" id="{B6E325BD-73D3-E957-D129-15FF5013FB93}"/>
              </a:ext>
            </a:extLst>
          </p:cNvPr>
          <p:cNvSpPr txBox="1"/>
          <p:nvPr/>
        </p:nvSpPr>
        <p:spPr>
          <a:xfrm>
            <a:off x="10066653" y="4130226"/>
            <a:ext cx="838691" cy="861774"/>
          </a:xfrm>
          <a:prstGeom prst="rect">
            <a:avLst/>
          </a:prstGeom>
          <a:noFill/>
        </p:spPr>
        <p:txBody>
          <a:bodyPr wrap="none" rtlCol="0">
            <a:spAutoFit/>
          </a:bodyPr>
          <a:lstStyle/>
          <a:p>
            <a:pPr algn="ctr"/>
            <a:r>
              <a:rPr lang="ja-JP" altLang="en-US" sz="5000" b="1">
                <a:solidFill>
                  <a:srgbClr val="0432FF"/>
                </a:solidFill>
                <a:latin typeface="Hiragino Maru Gothic Pro W4" panose="020F0400000000000000" pitchFamily="34" charset="-128"/>
                <a:ea typeface="Hiragino Maru Gothic Pro W4" panose="020F0400000000000000" pitchFamily="34" charset="-128"/>
              </a:rPr>
              <a:t>😗</a:t>
            </a:r>
            <a:endParaRPr kumimoji="1" lang="ja-JP" altLang="en-US" sz="5000" b="1">
              <a:solidFill>
                <a:srgbClr val="0432FF"/>
              </a:solidFill>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197987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0F5283B-B3F9-9D66-0B9A-7FBC5E5DFA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6979" y="1110749"/>
            <a:ext cx="6614797" cy="5291838"/>
          </a:xfrm>
          <a:prstGeom prst="rect">
            <a:avLst/>
          </a:prstGeom>
        </p:spPr>
      </p:pic>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20</a:t>
            </a:fld>
            <a:endParaRPr kumimoji="1" lang="ja-JP" altLang="en-US"/>
          </a:p>
        </p:txBody>
      </p:sp>
      <p:sp>
        <p:nvSpPr>
          <p:cNvPr id="5" name="テキスト ボックス 4">
            <a:extLst>
              <a:ext uri="{FF2B5EF4-FFF2-40B4-BE49-F238E27FC236}">
                <a16:creationId xmlns:a16="http://schemas.microsoft.com/office/drawing/2014/main" id="{EAFB6BE5-ECB4-A4E2-4DF4-0EF77FC29497}"/>
              </a:ext>
            </a:extLst>
          </p:cNvPr>
          <p:cNvSpPr txBox="1"/>
          <p:nvPr/>
        </p:nvSpPr>
        <p:spPr>
          <a:xfrm>
            <a:off x="10886" y="35657"/>
            <a:ext cx="6053260"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6.2.</a:t>
            </a:r>
            <a:r>
              <a:rPr lang="ja-JP" altLang="en-US" sz="3000" b="1">
                <a:latin typeface="Hiragino Maru Gothic Pro W4" panose="020F0400000000000000" pitchFamily="34" charset="-128"/>
                <a:ea typeface="Hiragino Maru Gothic Pro W4" panose="020F0400000000000000" pitchFamily="34" charset="-128"/>
              </a:rPr>
              <a:t>スペクトログラムの処理手順</a:t>
            </a:r>
            <a:endParaRPr lang="ja-JP" altLang="en-US" sz="2400" b="1">
              <a:solidFill>
                <a:srgbClr val="FF0000"/>
              </a:solidFill>
              <a:latin typeface="Hiragino Maru Gothic Pro W4" panose="020F0400000000000000" pitchFamily="34" charset="-128"/>
              <a:ea typeface="Hiragino Maru Gothic Pro W4" panose="020F0400000000000000" pitchFamily="34" charset="-128"/>
            </a:endParaRPr>
          </a:p>
        </p:txBody>
      </p:sp>
      <p:sp>
        <p:nvSpPr>
          <p:cNvPr id="2" name="テキスト ボックス 1">
            <a:extLst>
              <a:ext uri="{FF2B5EF4-FFF2-40B4-BE49-F238E27FC236}">
                <a16:creationId xmlns:a16="http://schemas.microsoft.com/office/drawing/2014/main" id="{2F8FB98E-A5D8-F547-63D1-626FF851ABE0}"/>
              </a:ext>
            </a:extLst>
          </p:cNvPr>
          <p:cNvSpPr txBox="1"/>
          <p:nvPr/>
        </p:nvSpPr>
        <p:spPr>
          <a:xfrm>
            <a:off x="95844" y="614414"/>
            <a:ext cx="6739345" cy="461665"/>
          </a:xfrm>
          <a:prstGeom prst="rect">
            <a:avLst/>
          </a:prstGeom>
          <a:noFill/>
        </p:spPr>
        <p:txBody>
          <a:bodyPr wrap="none" rtlCol="0">
            <a:spAutoFit/>
          </a:bodyPr>
          <a:lstStyle/>
          <a:p>
            <a:pPr marL="342900" indent="-342900">
              <a:buFont typeface="Wingdings" pitchFamily="2" charset="2"/>
              <a:buChar char="l"/>
            </a:pPr>
            <a:r>
              <a:rPr lang="en-US" altLang="ja-JP" sz="2400" b="1" dirty="0">
                <a:latin typeface="Hiragino Maru Gothic Pro W4" panose="020F0400000000000000" pitchFamily="34" charset="-128"/>
                <a:ea typeface="Hiragino Maru Gothic Pro W4" panose="020F0400000000000000" pitchFamily="34" charset="-128"/>
              </a:rPr>
              <a:t>STFT</a:t>
            </a:r>
            <a:r>
              <a:rPr lang="ja-JP" altLang="en-US" sz="2400" b="1">
                <a:latin typeface="Hiragino Maru Gothic Pro W4" panose="020F0400000000000000" pitchFamily="34" charset="-128"/>
                <a:ea typeface="Hiragino Maru Gothic Pro W4" panose="020F0400000000000000" pitchFamily="34" charset="-128"/>
              </a:rPr>
              <a:t>（</a:t>
            </a:r>
            <a:r>
              <a:rPr lang="en-US" altLang="ja-JP" sz="2400" b="1" dirty="0">
                <a:latin typeface="Hiragino Maru Gothic Pro W4" panose="020F0400000000000000" pitchFamily="34" charset="-128"/>
                <a:ea typeface="Hiragino Maru Gothic Pro W4" panose="020F0400000000000000" pitchFamily="34" charset="-128"/>
              </a:rPr>
              <a:t>Short-Time Fourier Transform</a:t>
            </a:r>
            <a:r>
              <a:rPr lang="ja-JP" altLang="en-US" sz="2400" b="1">
                <a:latin typeface="Hiragino Maru Gothic Pro W4" panose="020F0400000000000000" pitchFamily="34" charset="-128"/>
                <a:ea typeface="Hiragino Maru Gothic Pro W4" panose="020F0400000000000000" pitchFamily="34" charset="-128"/>
              </a:rPr>
              <a:t>）</a:t>
            </a:r>
            <a:endParaRPr lang="en-US" altLang="ja-JP" sz="2400" b="1" dirty="0">
              <a:latin typeface="Hiragino Maru Gothic Pro W4" panose="020F0400000000000000" pitchFamily="34" charset="-128"/>
              <a:ea typeface="Hiragino Maru Gothic Pro W4" panose="020F0400000000000000" pitchFamily="34" charset="-128"/>
            </a:endParaRPr>
          </a:p>
        </p:txBody>
      </p:sp>
      <p:sp>
        <p:nvSpPr>
          <p:cNvPr id="8" name="テキスト ボックス 7">
            <a:extLst>
              <a:ext uri="{FF2B5EF4-FFF2-40B4-BE49-F238E27FC236}">
                <a16:creationId xmlns:a16="http://schemas.microsoft.com/office/drawing/2014/main" id="{163C4DE3-5FF9-DE17-E3DF-04DFBDEA9E5C}"/>
              </a:ext>
            </a:extLst>
          </p:cNvPr>
          <p:cNvSpPr txBox="1"/>
          <p:nvPr/>
        </p:nvSpPr>
        <p:spPr>
          <a:xfrm>
            <a:off x="7679452" y="2537053"/>
            <a:ext cx="4031873" cy="400110"/>
          </a:xfrm>
          <a:prstGeom prst="rect">
            <a:avLst/>
          </a:prstGeom>
          <a:noFill/>
        </p:spPr>
        <p:txBody>
          <a:bodyPr wrap="none" rtlCol="0">
            <a:spAutoFit/>
          </a:bodyPr>
          <a:lstStyle/>
          <a:p>
            <a:r>
              <a:rPr lang="ja-JP" altLang="en-US" sz="2000">
                <a:solidFill>
                  <a:srgbClr val="0432FF"/>
                </a:solidFill>
                <a:effectLst>
                  <a:glow rad="139700">
                    <a:schemeClr val="bg1"/>
                  </a:glow>
                </a:effectLst>
                <a:latin typeface="Hiragino Maru Gothic Pro W4" panose="020F0400000000000000" pitchFamily="34" charset="-128"/>
                <a:ea typeface="Hiragino Maru Gothic Pro W4" panose="020F0400000000000000" pitchFamily="34" charset="-128"/>
              </a:rPr>
              <a:t>全体時間波形からフレームを抽出</a:t>
            </a:r>
            <a:endParaRPr lang="en-US" altLang="ja-JP" sz="2000" dirty="0">
              <a:solidFill>
                <a:srgbClr val="0432FF"/>
              </a:solidFill>
              <a:effectLst>
                <a:glow rad="139700">
                  <a:schemeClr val="bg1"/>
                </a:glow>
              </a:effectLst>
              <a:latin typeface="Hiragino Maru Gothic Pro W4" panose="020F0400000000000000" pitchFamily="34" charset="-128"/>
              <a:ea typeface="Hiragino Maru Gothic Pro W4" panose="020F0400000000000000" pitchFamily="34" charset="-128"/>
            </a:endParaRPr>
          </a:p>
        </p:txBody>
      </p:sp>
      <p:sp>
        <p:nvSpPr>
          <p:cNvPr id="9" name="フリーフォーム 8">
            <a:extLst>
              <a:ext uri="{FF2B5EF4-FFF2-40B4-BE49-F238E27FC236}">
                <a16:creationId xmlns:a16="http://schemas.microsoft.com/office/drawing/2014/main" id="{05AFE722-2167-9525-C00A-275234BC5F06}"/>
              </a:ext>
            </a:extLst>
          </p:cNvPr>
          <p:cNvSpPr/>
          <p:nvPr/>
        </p:nvSpPr>
        <p:spPr>
          <a:xfrm>
            <a:off x="5780565" y="2404071"/>
            <a:ext cx="739207" cy="546947"/>
          </a:xfrm>
          <a:custGeom>
            <a:avLst/>
            <a:gdLst>
              <a:gd name="connsiteX0" fmla="*/ 0 w 2673927"/>
              <a:gd name="connsiteY0" fmla="*/ 0 h 651163"/>
              <a:gd name="connsiteX1" fmla="*/ 2202872 w 2673927"/>
              <a:gd name="connsiteY1" fmla="*/ 387927 h 651163"/>
              <a:gd name="connsiteX2" fmla="*/ 2673927 w 2673927"/>
              <a:gd name="connsiteY2" fmla="*/ 651163 h 651163"/>
            </a:gdLst>
            <a:ahLst/>
            <a:cxnLst>
              <a:cxn ang="0">
                <a:pos x="connsiteX0" y="connsiteY0"/>
              </a:cxn>
              <a:cxn ang="0">
                <a:pos x="connsiteX1" y="connsiteY1"/>
              </a:cxn>
              <a:cxn ang="0">
                <a:pos x="connsiteX2" y="connsiteY2"/>
              </a:cxn>
            </a:cxnLst>
            <a:rect l="l" t="t" r="r" b="b"/>
            <a:pathLst>
              <a:path w="2673927" h="651163">
                <a:moveTo>
                  <a:pt x="0" y="0"/>
                </a:moveTo>
                <a:cubicBezTo>
                  <a:pt x="878609" y="139700"/>
                  <a:pt x="1757218" y="279400"/>
                  <a:pt x="2202872" y="387927"/>
                </a:cubicBezTo>
                <a:cubicBezTo>
                  <a:pt x="2648526" y="496454"/>
                  <a:pt x="2661226" y="573808"/>
                  <a:pt x="2673927" y="651163"/>
                </a:cubicBezTo>
              </a:path>
            </a:pathLst>
          </a:custGeom>
          <a:noFill/>
          <a:ln>
            <a:solidFill>
              <a:srgbClr val="0432FF"/>
            </a:solidFill>
            <a:tailEnd type="triangle" w="lg" len="lg"/>
          </a:ln>
          <a:effectLst>
            <a:glow rad="635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9">
            <a:extLst>
              <a:ext uri="{FF2B5EF4-FFF2-40B4-BE49-F238E27FC236}">
                <a16:creationId xmlns:a16="http://schemas.microsoft.com/office/drawing/2014/main" id="{948861FC-B573-7319-027D-970BAC4BEF15}"/>
              </a:ext>
            </a:extLst>
          </p:cNvPr>
          <p:cNvSpPr/>
          <p:nvPr/>
        </p:nvSpPr>
        <p:spPr>
          <a:xfrm>
            <a:off x="7364899" y="3934691"/>
            <a:ext cx="318655" cy="831273"/>
          </a:xfrm>
          <a:custGeom>
            <a:avLst/>
            <a:gdLst>
              <a:gd name="connsiteX0" fmla="*/ 0 w 318655"/>
              <a:gd name="connsiteY0" fmla="*/ 0 h 831273"/>
              <a:gd name="connsiteX1" fmla="*/ 318655 w 318655"/>
              <a:gd name="connsiteY1" fmla="*/ 498764 h 831273"/>
              <a:gd name="connsiteX2" fmla="*/ 0 w 318655"/>
              <a:gd name="connsiteY2" fmla="*/ 831273 h 831273"/>
            </a:gdLst>
            <a:ahLst/>
            <a:cxnLst>
              <a:cxn ang="0">
                <a:pos x="connsiteX0" y="connsiteY0"/>
              </a:cxn>
              <a:cxn ang="0">
                <a:pos x="connsiteX1" y="connsiteY1"/>
              </a:cxn>
              <a:cxn ang="0">
                <a:pos x="connsiteX2" y="connsiteY2"/>
              </a:cxn>
            </a:cxnLst>
            <a:rect l="l" t="t" r="r" b="b"/>
            <a:pathLst>
              <a:path w="318655" h="831273">
                <a:moveTo>
                  <a:pt x="0" y="0"/>
                </a:moveTo>
                <a:cubicBezTo>
                  <a:pt x="159327" y="180109"/>
                  <a:pt x="318655" y="360219"/>
                  <a:pt x="318655" y="498764"/>
                </a:cubicBezTo>
                <a:cubicBezTo>
                  <a:pt x="318655" y="637309"/>
                  <a:pt x="159327" y="734291"/>
                  <a:pt x="0" y="831273"/>
                </a:cubicBezTo>
              </a:path>
            </a:pathLst>
          </a:custGeom>
          <a:noFill/>
          <a:ln>
            <a:solidFill>
              <a:srgbClr val="0432FF"/>
            </a:solidFill>
            <a:tailEnd type="triangle" w="lg" len="lg"/>
          </a:ln>
          <a:effectLst>
            <a:glow rad="635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8063849-BF3B-4ECE-0450-80D10F13CB26}"/>
              </a:ext>
            </a:extLst>
          </p:cNvPr>
          <p:cNvSpPr txBox="1"/>
          <p:nvPr/>
        </p:nvSpPr>
        <p:spPr>
          <a:xfrm>
            <a:off x="7679452" y="4183337"/>
            <a:ext cx="3518912" cy="400110"/>
          </a:xfrm>
          <a:prstGeom prst="rect">
            <a:avLst/>
          </a:prstGeom>
          <a:noFill/>
        </p:spPr>
        <p:txBody>
          <a:bodyPr wrap="none" rtlCol="0">
            <a:spAutoFit/>
          </a:bodyPr>
          <a:lstStyle/>
          <a:p>
            <a:r>
              <a:rPr lang="ja-JP" altLang="en-US" sz="2000">
                <a:solidFill>
                  <a:srgbClr val="0432FF"/>
                </a:solidFill>
                <a:effectLst>
                  <a:glow rad="139700">
                    <a:schemeClr val="bg1"/>
                  </a:glow>
                </a:effectLst>
                <a:latin typeface="Hiragino Maru Gothic Pro W4" panose="020F0400000000000000" pitchFamily="34" charset="-128"/>
                <a:ea typeface="Hiragino Maru Gothic Pro W4" panose="020F0400000000000000" pitchFamily="34" charset="-128"/>
              </a:rPr>
              <a:t>フレーム単位でフーリエ変換</a:t>
            </a:r>
            <a:endParaRPr lang="en-US" altLang="ja-JP" sz="2000" dirty="0">
              <a:solidFill>
                <a:srgbClr val="0432FF"/>
              </a:solidFill>
              <a:effectLst>
                <a:glow rad="139700">
                  <a:schemeClr val="bg1"/>
                </a:glow>
              </a:effectLst>
              <a:latin typeface="Hiragino Maru Gothic Pro W4" panose="020F0400000000000000" pitchFamily="34" charset="-128"/>
              <a:ea typeface="Hiragino Maru Gothic Pro W4" panose="020F0400000000000000" pitchFamily="34" charset="-128"/>
            </a:endParaRPr>
          </a:p>
        </p:txBody>
      </p:sp>
      <p:sp>
        <p:nvSpPr>
          <p:cNvPr id="12" name="フリーフォーム 11">
            <a:extLst>
              <a:ext uri="{FF2B5EF4-FFF2-40B4-BE49-F238E27FC236}">
                <a16:creationId xmlns:a16="http://schemas.microsoft.com/office/drawing/2014/main" id="{4E0045C0-339B-A29F-CFD8-DBEE97CEB53B}"/>
              </a:ext>
            </a:extLst>
          </p:cNvPr>
          <p:cNvSpPr/>
          <p:nvPr/>
        </p:nvSpPr>
        <p:spPr>
          <a:xfrm>
            <a:off x="4351291" y="5747251"/>
            <a:ext cx="1823996" cy="237731"/>
          </a:xfrm>
          <a:custGeom>
            <a:avLst/>
            <a:gdLst>
              <a:gd name="connsiteX0" fmla="*/ 3241964 w 3241964"/>
              <a:gd name="connsiteY0" fmla="*/ 263236 h 506973"/>
              <a:gd name="connsiteX1" fmla="*/ 2701636 w 3241964"/>
              <a:gd name="connsiteY1" fmla="*/ 498764 h 506973"/>
              <a:gd name="connsiteX2" fmla="*/ 0 w 3241964"/>
              <a:gd name="connsiteY2" fmla="*/ 0 h 506973"/>
            </a:gdLst>
            <a:ahLst/>
            <a:cxnLst>
              <a:cxn ang="0">
                <a:pos x="connsiteX0" y="connsiteY0"/>
              </a:cxn>
              <a:cxn ang="0">
                <a:pos x="connsiteX1" y="connsiteY1"/>
              </a:cxn>
              <a:cxn ang="0">
                <a:pos x="connsiteX2" y="connsiteY2"/>
              </a:cxn>
            </a:cxnLst>
            <a:rect l="l" t="t" r="r" b="b"/>
            <a:pathLst>
              <a:path w="3241964" h="506973">
                <a:moveTo>
                  <a:pt x="3241964" y="263236"/>
                </a:moveTo>
                <a:cubicBezTo>
                  <a:pt x="3241963" y="402936"/>
                  <a:pt x="3241963" y="542637"/>
                  <a:pt x="2701636" y="498764"/>
                </a:cubicBezTo>
                <a:cubicBezTo>
                  <a:pt x="2161309" y="454891"/>
                  <a:pt x="1080654" y="227445"/>
                  <a:pt x="0" y="0"/>
                </a:cubicBezTo>
              </a:path>
            </a:pathLst>
          </a:custGeom>
          <a:noFill/>
          <a:ln>
            <a:solidFill>
              <a:srgbClr val="0432FF"/>
            </a:solidFill>
            <a:tailEnd type="triangle" w="lg" len="lg"/>
          </a:ln>
          <a:effectLst>
            <a:glow rad="635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D2B49F2F-125E-76F5-CCD2-BA9CA2FB1ADD}"/>
              </a:ext>
            </a:extLst>
          </p:cNvPr>
          <p:cNvSpPr txBox="1"/>
          <p:nvPr/>
        </p:nvSpPr>
        <p:spPr>
          <a:xfrm>
            <a:off x="4853267" y="6093956"/>
            <a:ext cx="4031873" cy="400110"/>
          </a:xfrm>
          <a:prstGeom prst="rect">
            <a:avLst/>
          </a:prstGeom>
          <a:noFill/>
        </p:spPr>
        <p:txBody>
          <a:bodyPr wrap="none" rtlCol="0">
            <a:spAutoFit/>
          </a:bodyPr>
          <a:lstStyle/>
          <a:p>
            <a:r>
              <a:rPr lang="ja-JP" altLang="en-US" sz="2000">
                <a:solidFill>
                  <a:srgbClr val="0432FF"/>
                </a:solidFill>
                <a:effectLst>
                  <a:glow rad="139700">
                    <a:schemeClr val="bg1"/>
                  </a:glow>
                </a:effectLst>
                <a:latin typeface="Hiragino Maru Gothic Pro W4" panose="020F0400000000000000" pitchFamily="34" charset="-128"/>
                <a:ea typeface="Hiragino Maru Gothic Pro W4" panose="020F0400000000000000" pitchFamily="34" charset="-128"/>
              </a:rPr>
              <a:t>スペクトログラムにデータを蓄積</a:t>
            </a:r>
            <a:endParaRPr lang="en-US" altLang="ja-JP" sz="2000" dirty="0">
              <a:solidFill>
                <a:srgbClr val="0432FF"/>
              </a:solidFill>
              <a:effectLst>
                <a:glow rad="139700">
                  <a:schemeClr val="bg1"/>
                </a:glow>
              </a:effectLst>
              <a:latin typeface="Hiragino Maru Gothic Pro W4" panose="020F0400000000000000" pitchFamily="34" charset="-128"/>
              <a:ea typeface="Hiragino Maru Gothic Pro W4" panose="020F0400000000000000" pitchFamily="34" charset="-128"/>
            </a:endParaRPr>
          </a:p>
        </p:txBody>
      </p:sp>
      <p:pic>
        <p:nvPicPr>
          <p:cNvPr id="14" name="図 13" descr="QR コード&#10;&#10;自動的に生成された説明">
            <a:extLst>
              <a:ext uri="{FF2B5EF4-FFF2-40B4-BE49-F238E27FC236}">
                <a16:creationId xmlns:a16="http://schemas.microsoft.com/office/drawing/2014/main" id="{20E9794F-13B1-B899-2516-5FC0A7B5068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45755" y="5883357"/>
            <a:ext cx="919982" cy="919982"/>
          </a:xfrm>
          <a:prstGeom prst="rect">
            <a:avLst/>
          </a:prstGeom>
        </p:spPr>
      </p:pic>
      <p:sp>
        <p:nvSpPr>
          <p:cNvPr id="15" name="テキスト ボックス 14">
            <a:extLst>
              <a:ext uri="{FF2B5EF4-FFF2-40B4-BE49-F238E27FC236}">
                <a16:creationId xmlns:a16="http://schemas.microsoft.com/office/drawing/2014/main" id="{B7162925-5479-8DC7-31C5-23A5A8DDC186}"/>
              </a:ext>
            </a:extLst>
          </p:cNvPr>
          <p:cNvSpPr txBox="1"/>
          <p:nvPr/>
        </p:nvSpPr>
        <p:spPr>
          <a:xfrm>
            <a:off x="8874871" y="6175383"/>
            <a:ext cx="1986442"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Sample/spectrogram.py</a:t>
            </a:r>
            <a:endParaRPr kumimoji="1" lang="ja-JP" altLang="en-US" sz="1200">
              <a:latin typeface="Hiragino Maru Gothic Pro W4" panose="020F0400000000000000" pitchFamily="34" charset="-128"/>
              <a:ea typeface="Hiragino Maru Gothic Pro W4" panose="020F0400000000000000" pitchFamily="34" charset="-128"/>
            </a:endParaRPr>
          </a:p>
        </p:txBody>
      </p:sp>
      <p:pic>
        <p:nvPicPr>
          <p:cNvPr id="16" name="図 15" descr="図形&#10;&#10;低い精度で自動的に生成された説明">
            <a:extLst>
              <a:ext uri="{FF2B5EF4-FFF2-40B4-BE49-F238E27FC236}">
                <a16:creationId xmlns:a16="http://schemas.microsoft.com/office/drawing/2014/main" id="{037998A4-2237-458B-AF30-F772CD0E207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20602" y="5978789"/>
            <a:ext cx="484331" cy="484331"/>
          </a:xfrm>
          <a:prstGeom prst="rect">
            <a:avLst/>
          </a:prstGeom>
        </p:spPr>
      </p:pic>
      <p:sp>
        <p:nvSpPr>
          <p:cNvPr id="17" name="テキスト ボックス 16">
            <a:extLst>
              <a:ext uri="{FF2B5EF4-FFF2-40B4-BE49-F238E27FC236}">
                <a16:creationId xmlns:a16="http://schemas.microsoft.com/office/drawing/2014/main" id="{4369C7F6-8BBC-B8B2-D27F-54C38D353007}"/>
              </a:ext>
            </a:extLst>
          </p:cNvPr>
          <p:cNvSpPr txBox="1"/>
          <p:nvPr/>
        </p:nvSpPr>
        <p:spPr>
          <a:xfrm>
            <a:off x="7553192" y="6523539"/>
            <a:ext cx="3809056"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https://github.com/watlablog/pyconjp2025-wat</a:t>
            </a:r>
            <a:endParaRPr kumimoji="1" lang="ja-JP" altLang="en-US" sz="1200">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2860396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グラフ, 折れ線グラフ&#10;&#10;自動的に生成された説明">
            <a:extLst>
              <a:ext uri="{FF2B5EF4-FFF2-40B4-BE49-F238E27FC236}">
                <a16:creationId xmlns:a16="http://schemas.microsoft.com/office/drawing/2014/main" id="{17329334-76CB-B4CB-B97A-49A3E1525E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75471" y="1448628"/>
            <a:ext cx="4081131" cy="1594192"/>
          </a:xfrm>
          <a:prstGeom prst="rect">
            <a:avLst/>
          </a:prstGeom>
        </p:spPr>
      </p:pic>
      <p:pic>
        <p:nvPicPr>
          <p:cNvPr id="16" name="図 15" descr="グラフ&#10;&#10;自動的に生成された説明">
            <a:extLst>
              <a:ext uri="{FF2B5EF4-FFF2-40B4-BE49-F238E27FC236}">
                <a16:creationId xmlns:a16="http://schemas.microsoft.com/office/drawing/2014/main" id="{F2689A43-4EA7-AE3E-BB79-3A61A4AFA7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70988" y="3013012"/>
            <a:ext cx="4081131" cy="1594192"/>
          </a:xfrm>
          <a:prstGeom prst="rect">
            <a:avLst/>
          </a:prstGeom>
        </p:spPr>
      </p:pic>
      <p:pic>
        <p:nvPicPr>
          <p:cNvPr id="20" name="図 19" descr="グラフ が含まれている画像&#10;&#10;自動的に生成された説明">
            <a:extLst>
              <a:ext uri="{FF2B5EF4-FFF2-40B4-BE49-F238E27FC236}">
                <a16:creationId xmlns:a16="http://schemas.microsoft.com/office/drawing/2014/main" id="{C4969209-33F9-8CAF-8248-7A904F9FEA4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70988" y="4577396"/>
            <a:ext cx="4081131" cy="1594192"/>
          </a:xfrm>
          <a:prstGeom prst="rect">
            <a:avLst/>
          </a:prstGeom>
        </p:spPr>
      </p:pic>
      <p:pic>
        <p:nvPicPr>
          <p:cNvPr id="6" name="図 5" descr="グラフ, 棒グラフ&#10;&#10;自動的に生成された説明">
            <a:extLst>
              <a:ext uri="{FF2B5EF4-FFF2-40B4-BE49-F238E27FC236}">
                <a16:creationId xmlns:a16="http://schemas.microsoft.com/office/drawing/2014/main" id="{2C152261-DC85-3112-DF2E-A8DE4F2DEBCE}"/>
              </a:ext>
            </a:extLst>
          </p:cNvPr>
          <p:cNvPicPr>
            <a:picLocks noChangeAspect="1"/>
          </p:cNvPicPr>
          <p:nvPr/>
        </p:nvPicPr>
        <p:blipFill>
          <a:blip r:embed="rId6"/>
          <a:stretch>
            <a:fillRect/>
          </a:stretch>
        </p:blipFill>
        <p:spPr>
          <a:xfrm>
            <a:off x="95844" y="1352880"/>
            <a:ext cx="6308090" cy="5008062"/>
          </a:xfrm>
          <a:prstGeom prst="rect">
            <a:avLst/>
          </a:prstGeom>
        </p:spPr>
      </p:pic>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21</a:t>
            </a:fld>
            <a:endParaRPr kumimoji="1" lang="ja-JP" altLang="en-US"/>
          </a:p>
        </p:txBody>
      </p:sp>
      <p:sp>
        <p:nvSpPr>
          <p:cNvPr id="5" name="テキスト ボックス 4">
            <a:extLst>
              <a:ext uri="{FF2B5EF4-FFF2-40B4-BE49-F238E27FC236}">
                <a16:creationId xmlns:a16="http://schemas.microsoft.com/office/drawing/2014/main" id="{EAFB6BE5-ECB4-A4E2-4DF4-0EF77FC29497}"/>
              </a:ext>
            </a:extLst>
          </p:cNvPr>
          <p:cNvSpPr txBox="1"/>
          <p:nvPr/>
        </p:nvSpPr>
        <p:spPr>
          <a:xfrm>
            <a:off x="10886" y="35657"/>
            <a:ext cx="7231467"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6.2.</a:t>
            </a:r>
            <a:r>
              <a:rPr lang="ja-JP" altLang="en-US" sz="3000" b="1">
                <a:latin typeface="Hiragino Maru Gothic Pro W4" panose="020F0400000000000000" pitchFamily="34" charset="-128"/>
                <a:ea typeface="Hiragino Maru Gothic Pro W4" panose="020F0400000000000000" pitchFamily="34" charset="-128"/>
              </a:rPr>
              <a:t>スペクトログラムの分解能について</a:t>
            </a:r>
            <a:endParaRPr lang="ja-JP" altLang="en-US" sz="2400" b="1">
              <a:solidFill>
                <a:srgbClr val="FF0000"/>
              </a:solidFill>
              <a:latin typeface="Hiragino Maru Gothic Pro W4" panose="020F0400000000000000" pitchFamily="34" charset="-128"/>
              <a:ea typeface="Hiragino Maru Gothic Pro W4" panose="020F0400000000000000" pitchFamily="34" charset="-128"/>
            </a:endParaRPr>
          </a:p>
        </p:txBody>
      </p:sp>
      <p:sp>
        <p:nvSpPr>
          <p:cNvPr id="2" name="テキスト ボックス 1">
            <a:extLst>
              <a:ext uri="{FF2B5EF4-FFF2-40B4-BE49-F238E27FC236}">
                <a16:creationId xmlns:a16="http://schemas.microsoft.com/office/drawing/2014/main" id="{E3D427B2-73F2-5375-A6E0-824E7B9CC615}"/>
              </a:ext>
            </a:extLst>
          </p:cNvPr>
          <p:cNvSpPr txBox="1"/>
          <p:nvPr/>
        </p:nvSpPr>
        <p:spPr>
          <a:xfrm>
            <a:off x="95844" y="614414"/>
            <a:ext cx="11003333" cy="830997"/>
          </a:xfrm>
          <a:prstGeom prst="rect">
            <a:avLst/>
          </a:prstGeom>
          <a:noFill/>
        </p:spPr>
        <p:txBody>
          <a:bodyPr wrap="none" rtlCol="0">
            <a:spAutoFit/>
          </a:bodyPr>
          <a:lstStyle/>
          <a:p>
            <a:pPr marL="342900" indent="-342900">
              <a:buFont typeface="Arial" panose="020B0604020202020204" pitchFamily="34" charset="0"/>
              <a:buChar char="•"/>
            </a:pPr>
            <a:r>
              <a:rPr lang="ja-JP" altLang="en-US" sz="2400" b="1">
                <a:latin typeface="Hiragino Maru Gothic Pro W4" panose="020F0400000000000000" pitchFamily="34" charset="-128"/>
                <a:ea typeface="Hiragino Maru Gothic Pro W4" panose="020F0400000000000000" pitchFamily="34" charset="-128"/>
              </a:rPr>
              <a:t>フレームサイズが大きい：周波数分解能が上がる⤴️</a:t>
            </a:r>
            <a:r>
              <a:rPr lang="en-US" altLang="ja-JP" sz="2400" b="1" dirty="0">
                <a:latin typeface="Hiragino Maru Gothic Pro W4" panose="020F0400000000000000" pitchFamily="34" charset="-128"/>
                <a:ea typeface="Hiragino Maru Gothic Pro W4" panose="020F0400000000000000" pitchFamily="34" charset="-128"/>
              </a:rPr>
              <a:t>/</a:t>
            </a:r>
            <a:r>
              <a:rPr lang="ja-JP" altLang="en-US" sz="2400" b="1">
                <a:latin typeface="Hiragino Maru Gothic Pro W4" panose="020F0400000000000000" pitchFamily="34" charset="-128"/>
                <a:ea typeface="Hiragino Maru Gothic Pro W4" panose="020F0400000000000000" pitchFamily="34" charset="-128"/>
              </a:rPr>
              <a:t>時間分解能が下がる⤵️</a:t>
            </a:r>
            <a:endParaRPr lang="en-US" altLang="ja-JP" sz="2400" b="1" dirty="0">
              <a:latin typeface="Hiragino Maru Gothic Pro W4" panose="020F0400000000000000" pitchFamily="34" charset="-128"/>
              <a:ea typeface="Hiragino Maru Gothic Pro W4" panose="020F0400000000000000" pitchFamily="34" charset="-128"/>
            </a:endParaRPr>
          </a:p>
          <a:p>
            <a:pPr marL="342900" indent="-342900">
              <a:buFont typeface="Arial" panose="020B0604020202020204" pitchFamily="34" charset="0"/>
              <a:buChar char="•"/>
            </a:pPr>
            <a:r>
              <a:rPr lang="ja-JP" altLang="en-US" sz="2400" b="1">
                <a:latin typeface="Hiragino Maru Gothic Pro W4" panose="020F0400000000000000" pitchFamily="34" charset="-128"/>
                <a:ea typeface="Hiragino Maru Gothic Pro W4" panose="020F0400000000000000" pitchFamily="34" charset="-128"/>
              </a:rPr>
              <a:t>フレームサイズが小さい：周波数分解能が下がる⤵️</a:t>
            </a:r>
            <a:r>
              <a:rPr lang="en-US" altLang="ja-JP" sz="2400" b="1" dirty="0">
                <a:latin typeface="Hiragino Maru Gothic Pro W4" panose="020F0400000000000000" pitchFamily="34" charset="-128"/>
                <a:ea typeface="Hiragino Maru Gothic Pro W4" panose="020F0400000000000000" pitchFamily="34" charset="-128"/>
              </a:rPr>
              <a:t>/</a:t>
            </a:r>
            <a:r>
              <a:rPr lang="ja-JP" altLang="en-US" sz="2400" b="1">
                <a:latin typeface="Hiragino Maru Gothic Pro W4" panose="020F0400000000000000" pitchFamily="34" charset="-128"/>
                <a:ea typeface="Hiragino Maru Gothic Pro W4" panose="020F0400000000000000" pitchFamily="34" charset="-128"/>
              </a:rPr>
              <a:t>時間分解能が上がる⤴️</a:t>
            </a:r>
            <a:endParaRPr lang="en-US" altLang="ja-JP" sz="2400" b="1" dirty="0">
              <a:latin typeface="Hiragino Maru Gothic Pro W4" panose="020F0400000000000000" pitchFamily="34" charset="-128"/>
              <a:ea typeface="Hiragino Maru Gothic Pro W4" panose="020F0400000000000000" pitchFamily="34" charset="-128"/>
            </a:endParaRPr>
          </a:p>
        </p:txBody>
      </p:sp>
      <p:pic>
        <p:nvPicPr>
          <p:cNvPr id="7" name="図 6" descr="QR コード&#10;&#10;自動的に生成された説明">
            <a:extLst>
              <a:ext uri="{FF2B5EF4-FFF2-40B4-BE49-F238E27FC236}">
                <a16:creationId xmlns:a16="http://schemas.microsoft.com/office/drawing/2014/main" id="{5FAE37F5-426C-2604-ECFA-2BD042888ED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45755" y="5883357"/>
            <a:ext cx="919982" cy="919982"/>
          </a:xfrm>
          <a:prstGeom prst="rect">
            <a:avLst/>
          </a:prstGeom>
        </p:spPr>
      </p:pic>
      <p:sp>
        <p:nvSpPr>
          <p:cNvPr id="8" name="テキスト ボックス 7">
            <a:extLst>
              <a:ext uri="{FF2B5EF4-FFF2-40B4-BE49-F238E27FC236}">
                <a16:creationId xmlns:a16="http://schemas.microsoft.com/office/drawing/2014/main" id="{F84719D4-E881-4A21-49EA-3F4045C4D9C5}"/>
              </a:ext>
            </a:extLst>
          </p:cNvPr>
          <p:cNvSpPr txBox="1"/>
          <p:nvPr/>
        </p:nvSpPr>
        <p:spPr>
          <a:xfrm>
            <a:off x="8874871" y="6175383"/>
            <a:ext cx="1986442"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Sample/spectrogram.py</a:t>
            </a:r>
            <a:endParaRPr kumimoji="1" lang="ja-JP" altLang="en-US" sz="1200">
              <a:latin typeface="Hiragino Maru Gothic Pro W4" panose="020F0400000000000000" pitchFamily="34" charset="-128"/>
              <a:ea typeface="Hiragino Maru Gothic Pro W4" panose="020F0400000000000000" pitchFamily="34" charset="-128"/>
            </a:endParaRPr>
          </a:p>
        </p:txBody>
      </p:sp>
      <p:pic>
        <p:nvPicPr>
          <p:cNvPr id="9" name="図 8" descr="図形&#10;&#10;低い精度で自動的に生成された説明">
            <a:extLst>
              <a:ext uri="{FF2B5EF4-FFF2-40B4-BE49-F238E27FC236}">
                <a16:creationId xmlns:a16="http://schemas.microsoft.com/office/drawing/2014/main" id="{115BB976-B58D-1CC3-CDF1-04965DFF063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820602" y="5978789"/>
            <a:ext cx="484331" cy="484331"/>
          </a:xfrm>
          <a:prstGeom prst="rect">
            <a:avLst/>
          </a:prstGeom>
        </p:spPr>
      </p:pic>
      <p:sp>
        <p:nvSpPr>
          <p:cNvPr id="10" name="テキスト ボックス 9">
            <a:extLst>
              <a:ext uri="{FF2B5EF4-FFF2-40B4-BE49-F238E27FC236}">
                <a16:creationId xmlns:a16="http://schemas.microsoft.com/office/drawing/2014/main" id="{E3D9BABC-FCF3-643E-3981-494ACF41E565}"/>
              </a:ext>
            </a:extLst>
          </p:cNvPr>
          <p:cNvSpPr txBox="1"/>
          <p:nvPr/>
        </p:nvSpPr>
        <p:spPr>
          <a:xfrm>
            <a:off x="7553192" y="6523539"/>
            <a:ext cx="3809056"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https://github.com/watlablog/pyconjp2025-wat</a:t>
            </a:r>
            <a:endParaRPr kumimoji="1" lang="ja-JP" altLang="en-US" sz="1200">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240692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descr="パソコンの画面&#10;&#10;中程度の精度で自動的に生成された説明">
            <a:extLst>
              <a:ext uri="{FF2B5EF4-FFF2-40B4-BE49-F238E27FC236}">
                <a16:creationId xmlns:a16="http://schemas.microsoft.com/office/drawing/2014/main" id="{A85AA868-C3B8-84B2-2B02-60FA0CB538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44404" y="3712708"/>
            <a:ext cx="5269942" cy="2435302"/>
          </a:xfrm>
          <a:prstGeom prst="rect">
            <a:avLst/>
          </a:prstGeom>
        </p:spPr>
      </p:pic>
      <p:pic>
        <p:nvPicPr>
          <p:cNvPr id="29" name="図 28" descr="コンピューターのスクリーンショット&#10;&#10;中程度の精度で自動的に生成された説明">
            <a:extLst>
              <a:ext uri="{FF2B5EF4-FFF2-40B4-BE49-F238E27FC236}">
                <a16:creationId xmlns:a16="http://schemas.microsoft.com/office/drawing/2014/main" id="{BBA4FBA2-3B45-42AF-33BF-9DB43B299B0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744404" y="874688"/>
            <a:ext cx="5269941" cy="2430761"/>
          </a:xfrm>
          <a:prstGeom prst="rect">
            <a:avLst/>
          </a:prstGeom>
        </p:spPr>
      </p:pic>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22</a:t>
            </a:fld>
            <a:endParaRPr kumimoji="1" lang="ja-JP" altLang="en-US"/>
          </a:p>
        </p:txBody>
      </p:sp>
      <p:sp>
        <p:nvSpPr>
          <p:cNvPr id="5" name="テキスト ボックス 4">
            <a:extLst>
              <a:ext uri="{FF2B5EF4-FFF2-40B4-BE49-F238E27FC236}">
                <a16:creationId xmlns:a16="http://schemas.microsoft.com/office/drawing/2014/main" id="{EAFB6BE5-ECB4-A4E2-4DF4-0EF77FC29497}"/>
              </a:ext>
            </a:extLst>
          </p:cNvPr>
          <p:cNvSpPr txBox="1"/>
          <p:nvPr/>
        </p:nvSpPr>
        <p:spPr>
          <a:xfrm>
            <a:off x="10886" y="35657"/>
            <a:ext cx="7184980"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6.2.</a:t>
            </a:r>
            <a:r>
              <a:rPr lang="ja-JP" altLang="en-US" sz="3000" b="1">
                <a:latin typeface="Hiragino Maru Gothic Pro W4" panose="020F0400000000000000" pitchFamily="34" charset="-128"/>
                <a:ea typeface="Hiragino Maru Gothic Pro W4" panose="020F0400000000000000" pitchFamily="34" charset="-128"/>
              </a:rPr>
              <a:t>スペクトログラムの分解能について</a:t>
            </a:r>
            <a:endParaRPr lang="ja-JP" altLang="en-US" sz="2400" b="1">
              <a:solidFill>
                <a:srgbClr val="FF0000"/>
              </a:solidFill>
              <a:latin typeface="Hiragino Maru Gothic Pro W4" panose="020F0400000000000000" pitchFamily="34" charset="-128"/>
              <a:ea typeface="Hiragino Maru Gothic Pro W4" panose="020F0400000000000000" pitchFamily="34" charset="-128"/>
            </a:endParaRPr>
          </a:p>
        </p:txBody>
      </p:sp>
      <p:pic>
        <p:nvPicPr>
          <p:cNvPr id="14" name="図 13" descr="QR コード&#10;&#10;自動的に生成された説明">
            <a:extLst>
              <a:ext uri="{FF2B5EF4-FFF2-40B4-BE49-F238E27FC236}">
                <a16:creationId xmlns:a16="http://schemas.microsoft.com/office/drawing/2014/main" id="{20E9794F-13B1-B899-2516-5FC0A7B5068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45755" y="5883357"/>
            <a:ext cx="919982" cy="919982"/>
          </a:xfrm>
          <a:prstGeom prst="rect">
            <a:avLst/>
          </a:prstGeom>
        </p:spPr>
      </p:pic>
      <p:sp>
        <p:nvSpPr>
          <p:cNvPr id="15" name="テキスト ボックス 14">
            <a:extLst>
              <a:ext uri="{FF2B5EF4-FFF2-40B4-BE49-F238E27FC236}">
                <a16:creationId xmlns:a16="http://schemas.microsoft.com/office/drawing/2014/main" id="{B7162925-5479-8DC7-31C5-23A5A8DDC186}"/>
              </a:ext>
            </a:extLst>
          </p:cNvPr>
          <p:cNvSpPr txBox="1"/>
          <p:nvPr/>
        </p:nvSpPr>
        <p:spPr>
          <a:xfrm>
            <a:off x="8874871" y="6175383"/>
            <a:ext cx="1986442"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Sample/spectrogram.py</a:t>
            </a:r>
            <a:endParaRPr kumimoji="1" lang="ja-JP" altLang="en-US" sz="1200">
              <a:latin typeface="Hiragino Maru Gothic Pro W4" panose="020F0400000000000000" pitchFamily="34" charset="-128"/>
              <a:ea typeface="Hiragino Maru Gothic Pro W4" panose="020F0400000000000000" pitchFamily="34" charset="-128"/>
            </a:endParaRPr>
          </a:p>
        </p:txBody>
      </p:sp>
      <p:pic>
        <p:nvPicPr>
          <p:cNvPr id="16" name="図 15" descr="図形&#10;&#10;低い精度で自動的に生成された説明">
            <a:extLst>
              <a:ext uri="{FF2B5EF4-FFF2-40B4-BE49-F238E27FC236}">
                <a16:creationId xmlns:a16="http://schemas.microsoft.com/office/drawing/2014/main" id="{037998A4-2237-458B-AF30-F772CD0E207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820602" y="5978789"/>
            <a:ext cx="484331" cy="484331"/>
          </a:xfrm>
          <a:prstGeom prst="rect">
            <a:avLst/>
          </a:prstGeom>
        </p:spPr>
      </p:pic>
      <p:sp>
        <p:nvSpPr>
          <p:cNvPr id="17" name="テキスト ボックス 16">
            <a:extLst>
              <a:ext uri="{FF2B5EF4-FFF2-40B4-BE49-F238E27FC236}">
                <a16:creationId xmlns:a16="http://schemas.microsoft.com/office/drawing/2014/main" id="{4369C7F6-8BBC-B8B2-D27F-54C38D353007}"/>
              </a:ext>
            </a:extLst>
          </p:cNvPr>
          <p:cNvSpPr txBox="1"/>
          <p:nvPr/>
        </p:nvSpPr>
        <p:spPr>
          <a:xfrm>
            <a:off x="7553192" y="6523539"/>
            <a:ext cx="3809056" cy="276999"/>
          </a:xfrm>
          <a:prstGeom prst="rect">
            <a:avLst/>
          </a:prstGeom>
          <a:noFill/>
        </p:spPr>
        <p:txBody>
          <a:bodyPr wrap="none" rtlCol="0">
            <a:spAutoFit/>
          </a:bodyPr>
          <a:lstStyle/>
          <a:p>
            <a:pPr algn="r"/>
            <a:r>
              <a:rPr kumimoji="1" lang="en-US" altLang="ja-JP" sz="1200" dirty="0">
                <a:latin typeface="Hiragino Maru Gothic Pro W4" panose="020F0400000000000000" pitchFamily="34" charset="-128"/>
                <a:ea typeface="Hiragino Maru Gothic Pro W4" panose="020F0400000000000000" pitchFamily="34" charset="-128"/>
              </a:rPr>
              <a:t>https://github.com/watlablog/pyconjp2025-wat</a:t>
            </a:r>
            <a:endParaRPr kumimoji="1" lang="ja-JP" altLang="en-US" sz="1200">
              <a:latin typeface="Hiragino Maru Gothic Pro W4" panose="020F0400000000000000" pitchFamily="34" charset="-128"/>
              <a:ea typeface="Hiragino Maru Gothic Pro W4" panose="020F0400000000000000" pitchFamily="34" charset="-128"/>
            </a:endParaRPr>
          </a:p>
        </p:txBody>
      </p:sp>
      <p:pic>
        <p:nvPicPr>
          <p:cNvPr id="7" name="図 6" descr="グラフ, 折れ線グラフ, ヒストグラム&#10;&#10;自動的に生成された説明">
            <a:extLst>
              <a:ext uri="{FF2B5EF4-FFF2-40B4-BE49-F238E27FC236}">
                <a16:creationId xmlns:a16="http://schemas.microsoft.com/office/drawing/2014/main" id="{E85AF5B2-732D-DF20-4D81-75575FA4675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3896" y="1065499"/>
            <a:ext cx="3952128" cy="2104307"/>
          </a:xfrm>
          <a:prstGeom prst="rect">
            <a:avLst/>
          </a:prstGeom>
        </p:spPr>
      </p:pic>
      <p:sp>
        <p:nvSpPr>
          <p:cNvPr id="18" name="角丸四角形 17">
            <a:extLst>
              <a:ext uri="{FF2B5EF4-FFF2-40B4-BE49-F238E27FC236}">
                <a16:creationId xmlns:a16="http://schemas.microsoft.com/office/drawing/2014/main" id="{36C2862F-9FBD-C10A-6E90-A7C861308A67}"/>
              </a:ext>
            </a:extLst>
          </p:cNvPr>
          <p:cNvSpPr/>
          <p:nvPr/>
        </p:nvSpPr>
        <p:spPr>
          <a:xfrm>
            <a:off x="1407471" y="1144399"/>
            <a:ext cx="1223391" cy="1738722"/>
          </a:xfrm>
          <a:prstGeom prst="roundRect">
            <a:avLst>
              <a:gd name="adj" fmla="val 0"/>
            </a:avLst>
          </a:prstGeom>
          <a:noFill/>
          <a:ln w="3810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a:extLst>
              <a:ext uri="{FF2B5EF4-FFF2-40B4-BE49-F238E27FC236}">
                <a16:creationId xmlns:a16="http://schemas.microsoft.com/office/drawing/2014/main" id="{FA1BDB79-7726-2858-EA14-7943718F0671}"/>
              </a:ext>
            </a:extLst>
          </p:cNvPr>
          <p:cNvSpPr/>
          <p:nvPr/>
        </p:nvSpPr>
        <p:spPr>
          <a:xfrm>
            <a:off x="2637278" y="1144399"/>
            <a:ext cx="1223391" cy="1738722"/>
          </a:xfrm>
          <a:prstGeom prst="roundRect">
            <a:avLst>
              <a:gd name="adj" fmla="val 0"/>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532B988E-8634-523B-E155-06EC30A33170}"/>
              </a:ext>
            </a:extLst>
          </p:cNvPr>
          <p:cNvSpPr txBox="1"/>
          <p:nvPr/>
        </p:nvSpPr>
        <p:spPr>
          <a:xfrm>
            <a:off x="95844" y="614414"/>
            <a:ext cx="3203121" cy="400110"/>
          </a:xfrm>
          <a:prstGeom prst="rect">
            <a:avLst/>
          </a:prstGeom>
          <a:noFill/>
        </p:spPr>
        <p:txBody>
          <a:bodyPr wrap="none" rtlCol="0">
            <a:spAutoFit/>
          </a:bodyPr>
          <a:lstStyle/>
          <a:p>
            <a:pPr marL="342900" indent="-342900">
              <a:buFont typeface="Wingdings" pitchFamily="2" charset="2"/>
              <a:buChar char="l"/>
            </a:pPr>
            <a:r>
              <a:rPr lang="ja-JP" altLang="en-US" sz="2000" b="1">
                <a:latin typeface="Hiragino Maru Gothic Pro W4" panose="020F0400000000000000" pitchFamily="34" charset="-128"/>
                <a:ea typeface="Hiragino Maru Gothic Pro W4" panose="020F0400000000000000" pitchFamily="34" charset="-128"/>
              </a:rPr>
              <a:t>オーバーラップ率</a:t>
            </a:r>
            <a:r>
              <a:rPr lang="en-US" altLang="ja-JP" sz="2000" b="1" dirty="0">
                <a:latin typeface="Hiragino Maru Gothic Pro W4" panose="020F0400000000000000" pitchFamily="34" charset="-128"/>
                <a:ea typeface="Hiragino Maru Gothic Pro W4" panose="020F0400000000000000" pitchFamily="34" charset="-128"/>
              </a:rPr>
              <a:t>=0%</a:t>
            </a:r>
          </a:p>
        </p:txBody>
      </p:sp>
      <p:pic>
        <p:nvPicPr>
          <p:cNvPr id="22" name="図 21" descr="グラフ, 折れ線グラフ, ヒストグラム&#10;&#10;自動的に生成された説明">
            <a:extLst>
              <a:ext uri="{FF2B5EF4-FFF2-40B4-BE49-F238E27FC236}">
                <a16:creationId xmlns:a16="http://schemas.microsoft.com/office/drawing/2014/main" id="{8E76B991-4C5F-9596-30B8-C6973136F7D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3896" y="3993369"/>
            <a:ext cx="3952128" cy="2104307"/>
          </a:xfrm>
          <a:prstGeom prst="rect">
            <a:avLst/>
          </a:prstGeom>
        </p:spPr>
      </p:pic>
      <p:sp>
        <p:nvSpPr>
          <p:cNvPr id="23" name="角丸四角形 22">
            <a:extLst>
              <a:ext uri="{FF2B5EF4-FFF2-40B4-BE49-F238E27FC236}">
                <a16:creationId xmlns:a16="http://schemas.microsoft.com/office/drawing/2014/main" id="{B92BD698-A321-9E9D-E7A2-39C1134C7DCD}"/>
              </a:ext>
            </a:extLst>
          </p:cNvPr>
          <p:cNvSpPr/>
          <p:nvPr/>
        </p:nvSpPr>
        <p:spPr>
          <a:xfrm>
            <a:off x="1407471" y="4072269"/>
            <a:ext cx="1223391" cy="1738722"/>
          </a:xfrm>
          <a:prstGeom prst="roundRect">
            <a:avLst>
              <a:gd name="adj" fmla="val 0"/>
            </a:avLst>
          </a:prstGeom>
          <a:noFill/>
          <a:ln w="3810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a:extLst>
              <a:ext uri="{FF2B5EF4-FFF2-40B4-BE49-F238E27FC236}">
                <a16:creationId xmlns:a16="http://schemas.microsoft.com/office/drawing/2014/main" id="{3505A445-03AC-5523-5A47-C77BFBEEACC4}"/>
              </a:ext>
            </a:extLst>
          </p:cNvPr>
          <p:cNvSpPr/>
          <p:nvPr/>
        </p:nvSpPr>
        <p:spPr>
          <a:xfrm>
            <a:off x="2031046" y="4072269"/>
            <a:ext cx="1223391" cy="1738722"/>
          </a:xfrm>
          <a:prstGeom prst="roundRect">
            <a:avLst>
              <a:gd name="adj" fmla="val 0"/>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472AC092-680A-107E-59F6-936DBA93F1A3}"/>
              </a:ext>
            </a:extLst>
          </p:cNvPr>
          <p:cNvSpPr txBox="1"/>
          <p:nvPr/>
        </p:nvSpPr>
        <p:spPr>
          <a:xfrm>
            <a:off x="95843" y="3564224"/>
            <a:ext cx="3376245" cy="400110"/>
          </a:xfrm>
          <a:prstGeom prst="rect">
            <a:avLst/>
          </a:prstGeom>
          <a:noFill/>
        </p:spPr>
        <p:txBody>
          <a:bodyPr wrap="none" rtlCol="0">
            <a:spAutoFit/>
          </a:bodyPr>
          <a:lstStyle/>
          <a:p>
            <a:pPr marL="342900" indent="-342900">
              <a:buFont typeface="Wingdings" pitchFamily="2" charset="2"/>
              <a:buChar char="l"/>
            </a:pPr>
            <a:r>
              <a:rPr lang="ja-JP" altLang="en-US" sz="2000" b="1">
                <a:latin typeface="Hiragino Maru Gothic Pro W4" panose="020F0400000000000000" pitchFamily="34" charset="-128"/>
                <a:ea typeface="Hiragino Maru Gothic Pro W4" panose="020F0400000000000000" pitchFamily="34" charset="-128"/>
              </a:rPr>
              <a:t>オーバーラップ率</a:t>
            </a:r>
            <a:r>
              <a:rPr lang="en-US" altLang="ja-JP" sz="2000" b="1" dirty="0">
                <a:latin typeface="Hiragino Maru Gothic Pro W4" panose="020F0400000000000000" pitchFamily="34" charset="-128"/>
                <a:ea typeface="Hiragino Maru Gothic Pro W4" panose="020F0400000000000000" pitchFamily="34" charset="-128"/>
              </a:rPr>
              <a:t>=50%</a:t>
            </a:r>
          </a:p>
        </p:txBody>
      </p:sp>
      <p:sp>
        <p:nvSpPr>
          <p:cNvPr id="32" name="右矢印 31">
            <a:extLst>
              <a:ext uri="{FF2B5EF4-FFF2-40B4-BE49-F238E27FC236}">
                <a16:creationId xmlns:a16="http://schemas.microsoft.com/office/drawing/2014/main" id="{2FDB8360-2140-044F-2CB2-ED0B3C492310}"/>
              </a:ext>
            </a:extLst>
          </p:cNvPr>
          <p:cNvSpPr/>
          <p:nvPr/>
        </p:nvSpPr>
        <p:spPr>
          <a:xfrm>
            <a:off x="4701653" y="1556560"/>
            <a:ext cx="850602" cy="914400"/>
          </a:xfrm>
          <a:prstGeom prst="rightArrow">
            <a:avLst/>
          </a:prstGeom>
          <a:solidFill>
            <a:schemeClr val="bg1"/>
          </a:solidFill>
          <a:ln w="635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a:extLst>
              <a:ext uri="{FF2B5EF4-FFF2-40B4-BE49-F238E27FC236}">
                <a16:creationId xmlns:a16="http://schemas.microsoft.com/office/drawing/2014/main" id="{B64FACFB-441E-1825-CF0D-11B5BB71E633}"/>
              </a:ext>
            </a:extLst>
          </p:cNvPr>
          <p:cNvSpPr/>
          <p:nvPr/>
        </p:nvSpPr>
        <p:spPr>
          <a:xfrm>
            <a:off x="4680252" y="4478906"/>
            <a:ext cx="850602" cy="914400"/>
          </a:xfrm>
          <a:prstGeom prst="rightArrow">
            <a:avLst/>
          </a:prstGeom>
          <a:solidFill>
            <a:schemeClr val="bg1"/>
          </a:solidFill>
          <a:ln w="635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91E172E8-B459-8076-0488-59970E0F01EA}"/>
              </a:ext>
            </a:extLst>
          </p:cNvPr>
          <p:cNvSpPr txBox="1"/>
          <p:nvPr/>
        </p:nvSpPr>
        <p:spPr>
          <a:xfrm>
            <a:off x="4972704" y="3316236"/>
            <a:ext cx="7109639" cy="400110"/>
          </a:xfrm>
          <a:prstGeom prst="rect">
            <a:avLst/>
          </a:prstGeom>
          <a:noFill/>
        </p:spPr>
        <p:txBody>
          <a:bodyPr wrap="none" rtlCol="0">
            <a:spAutoFit/>
          </a:bodyPr>
          <a:lstStyle/>
          <a:p>
            <a:r>
              <a:rPr lang="ja-JP" altLang="en-US" sz="2000">
                <a:solidFill>
                  <a:srgbClr val="0432FF"/>
                </a:solidFill>
                <a:effectLst>
                  <a:glow rad="139700">
                    <a:schemeClr val="bg1"/>
                  </a:glow>
                </a:effectLst>
                <a:latin typeface="Hiragino Maru Gothic Pro W4" panose="020F0400000000000000" pitchFamily="34" charset="-128"/>
                <a:ea typeface="Hiragino Maru Gothic Pro W4" panose="020F0400000000000000" pitchFamily="34" charset="-128"/>
              </a:rPr>
              <a:t>オーバーラップ率を上げることで時間方向の分解能が上がる</a:t>
            </a:r>
            <a:endParaRPr lang="en-US" altLang="ja-JP" sz="2000" dirty="0">
              <a:solidFill>
                <a:srgbClr val="0432FF"/>
              </a:solidFill>
              <a:effectLst>
                <a:glow rad="139700">
                  <a:schemeClr val="bg1"/>
                </a:glow>
              </a:effectLst>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28132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23</a:t>
            </a:fld>
            <a:endParaRPr kumimoji="1" lang="ja-JP" altLang="en-US"/>
          </a:p>
        </p:txBody>
      </p:sp>
      <p:sp>
        <p:nvSpPr>
          <p:cNvPr id="5" name="テキスト ボックス 4">
            <a:extLst>
              <a:ext uri="{FF2B5EF4-FFF2-40B4-BE49-F238E27FC236}">
                <a16:creationId xmlns:a16="http://schemas.microsoft.com/office/drawing/2014/main" id="{EAFB6BE5-ECB4-A4E2-4DF4-0EF77FC29497}"/>
              </a:ext>
            </a:extLst>
          </p:cNvPr>
          <p:cNvSpPr txBox="1"/>
          <p:nvPr/>
        </p:nvSpPr>
        <p:spPr>
          <a:xfrm>
            <a:off x="10886" y="35657"/>
            <a:ext cx="970137" cy="553998"/>
          </a:xfrm>
          <a:prstGeom prst="rect">
            <a:avLst/>
          </a:prstGeom>
          <a:noFill/>
        </p:spPr>
        <p:txBody>
          <a:bodyPr wrap="none" rtlCol="0">
            <a:spAutoFit/>
          </a:bodyPr>
          <a:lstStyle/>
          <a:p>
            <a:r>
              <a:rPr kumimoji="1" lang="ja-JP" altLang="en-US" sz="3000" b="1">
                <a:latin typeface="Hiragino Maru Gothic Pro W4" panose="020F0400000000000000" pitchFamily="34" charset="-128"/>
                <a:ea typeface="Hiragino Maru Gothic Pro W4" panose="020F0400000000000000" pitchFamily="34" charset="-128"/>
              </a:rPr>
              <a:t>目次</a:t>
            </a:r>
          </a:p>
        </p:txBody>
      </p:sp>
      <p:sp>
        <p:nvSpPr>
          <p:cNvPr id="6" name="テキスト ボックス 5">
            <a:extLst>
              <a:ext uri="{FF2B5EF4-FFF2-40B4-BE49-F238E27FC236}">
                <a16:creationId xmlns:a16="http://schemas.microsoft.com/office/drawing/2014/main" id="{24AF8744-35BD-D0E6-3CD0-E334BDF3A375}"/>
              </a:ext>
            </a:extLst>
          </p:cNvPr>
          <p:cNvSpPr txBox="1"/>
          <p:nvPr/>
        </p:nvSpPr>
        <p:spPr>
          <a:xfrm>
            <a:off x="95844" y="754114"/>
            <a:ext cx="5471370" cy="3631763"/>
          </a:xfrm>
          <a:prstGeom prst="rect">
            <a:avLst/>
          </a:prstGeom>
          <a:noFill/>
        </p:spPr>
        <p:txBody>
          <a:bodyPr wrap="none" rtlCol="0">
            <a:spAutoFit/>
          </a:bodyPr>
          <a:lstStyle/>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自己紹介</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このトークについて</a:t>
            </a:r>
            <a:endParaRPr kumimoji="1"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rPr>
              <a:t>Python</a:t>
            </a: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で信号処理をするメリット</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環境構築</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kumimoji="1"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音声分析のために知っておくべき基礎知識</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スペクトログラムの描き方</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914400" lvl="1"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スペクトログラムとは？</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914400" lvl="1"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スペクトログラムの処理手順</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914400" lvl="1"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スペクトログラムの分解能について</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kumimoji="1" lang="ja-JP" altLang="en-US" sz="3000">
                <a:latin typeface="Hiragino Maru Gothic Pro W4" panose="020F0400000000000000" pitchFamily="34" charset="-128"/>
                <a:ea typeface="Hiragino Maru Gothic Pro W4" panose="020F0400000000000000" pitchFamily="34" charset="-128"/>
              </a:rPr>
              <a:t>色々な音の可視化結果</a:t>
            </a:r>
            <a:endParaRPr kumimoji="1" lang="en-US" altLang="ja-JP" sz="2400" dirty="0">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まとめ</a:t>
            </a:r>
            <a:endParaRPr kumimoji="1"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3195994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10;&#10;自動的に生成された説明">
            <a:extLst>
              <a:ext uri="{FF2B5EF4-FFF2-40B4-BE49-F238E27FC236}">
                <a16:creationId xmlns:a16="http://schemas.microsoft.com/office/drawing/2014/main" id="{88808C4C-4EE2-DCF8-AA10-B30C3B9F268E}"/>
              </a:ext>
            </a:extLst>
          </p:cNvPr>
          <p:cNvPicPr>
            <a:picLocks noChangeAspect="1"/>
          </p:cNvPicPr>
          <p:nvPr/>
        </p:nvPicPr>
        <p:blipFill>
          <a:blip r:embed="rId3"/>
          <a:stretch>
            <a:fillRect/>
          </a:stretch>
        </p:blipFill>
        <p:spPr>
          <a:xfrm>
            <a:off x="341267" y="772486"/>
            <a:ext cx="7277100" cy="5524500"/>
          </a:xfrm>
          <a:prstGeom prst="rect">
            <a:avLst/>
          </a:prstGeom>
        </p:spPr>
      </p:pic>
      <p:sp>
        <p:nvSpPr>
          <p:cNvPr id="2" name="スライド番号プレースホルダー 1">
            <a:extLst>
              <a:ext uri="{FF2B5EF4-FFF2-40B4-BE49-F238E27FC236}">
                <a16:creationId xmlns:a16="http://schemas.microsoft.com/office/drawing/2014/main" id="{32CD693D-DC5E-AE94-5133-B26014CFC5AA}"/>
              </a:ext>
            </a:extLst>
          </p:cNvPr>
          <p:cNvSpPr>
            <a:spLocks noGrp="1"/>
          </p:cNvSpPr>
          <p:nvPr>
            <p:ph type="sldNum" sz="quarter" idx="12"/>
          </p:nvPr>
        </p:nvSpPr>
        <p:spPr/>
        <p:txBody>
          <a:bodyPr/>
          <a:lstStyle/>
          <a:p>
            <a:fld id="{688AC3F1-FB39-6B45-8ED4-A511864D1977}" type="slidenum">
              <a:rPr kumimoji="1" lang="ja-JP" altLang="en-US" smtClean="0"/>
              <a:t>24</a:t>
            </a:fld>
            <a:endParaRPr kumimoji="1" lang="ja-JP" altLang="en-US"/>
          </a:p>
        </p:txBody>
      </p:sp>
      <p:sp>
        <p:nvSpPr>
          <p:cNvPr id="4" name="テキスト ボックス 3">
            <a:extLst>
              <a:ext uri="{FF2B5EF4-FFF2-40B4-BE49-F238E27FC236}">
                <a16:creationId xmlns:a16="http://schemas.microsoft.com/office/drawing/2014/main" id="{D9484502-5755-1580-DA9F-4E8FDA26B55B}"/>
              </a:ext>
            </a:extLst>
          </p:cNvPr>
          <p:cNvSpPr txBox="1"/>
          <p:nvPr/>
        </p:nvSpPr>
        <p:spPr>
          <a:xfrm>
            <a:off x="10886" y="35657"/>
            <a:ext cx="4875053"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7.1.</a:t>
            </a:r>
            <a:r>
              <a:rPr lang="ja-JP" altLang="en-US" sz="3000" b="1">
                <a:latin typeface="Hiragino Maru Gothic Pro W4" panose="020F0400000000000000" pitchFamily="34" charset="-128"/>
                <a:ea typeface="Hiragino Maru Gothic Pro W4" panose="020F0400000000000000" pitchFamily="34" charset="-128"/>
              </a:rPr>
              <a:t>色々な音の可視化結果</a:t>
            </a:r>
            <a:endParaRPr lang="ja-JP" altLang="en-US" sz="2400" b="1">
              <a:solidFill>
                <a:srgbClr val="FF0000"/>
              </a:solidFill>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3225415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CD693D-DC5E-AE94-5133-B26014CFC5AA}"/>
              </a:ext>
            </a:extLst>
          </p:cNvPr>
          <p:cNvSpPr>
            <a:spLocks noGrp="1"/>
          </p:cNvSpPr>
          <p:nvPr>
            <p:ph type="sldNum" sz="quarter" idx="12"/>
          </p:nvPr>
        </p:nvSpPr>
        <p:spPr/>
        <p:txBody>
          <a:bodyPr/>
          <a:lstStyle/>
          <a:p>
            <a:fld id="{688AC3F1-FB39-6B45-8ED4-A511864D1977}" type="slidenum">
              <a:rPr kumimoji="1" lang="ja-JP" altLang="en-US" smtClean="0"/>
              <a:t>25</a:t>
            </a:fld>
            <a:endParaRPr kumimoji="1" lang="ja-JP" altLang="en-US"/>
          </a:p>
        </p:txBody>
      </p:sp>
      <p:sp>
        <p:nvSpPr>
          <p:cNvPr id="4" name="テキスト ボックス 3">
            <a:extLst>
              <a:ext uri="{FF2B5EF4-FFF2-40B4-BE49-F238E27FC236}">
                <a16:creationId xmlns:a16="http://schemas.microsoft.com/office/drawing/2014/main" id="{D9484502-5755-1580-DA9F-4E8FDA26B55B}"/>
              </a:ext>
            </a:extLst>
          </p:cNvPr>
          <p:cNvSpPr txBox="1"/>
          <p:nvPr/>
        </p:nvSpPr>
        <p:spPr>
          <a:xfrm>
            <a:off x="10886" y="35657"/>
            <a:ext cx="4875053"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7.1.</a:t>
            </a:r>
            <a:r>
              <a:rPr lang="ja-JP" altLang="en-US" sz="3000" b="1">
                <a:latin typeface="Hiragino Maru Gothic Pro W4" panose="020F0400000000000000" pitchFamily="34" charset="-128"/>
                <a:ea typeface="Hiragino Maru Gothic Pro W4" panose="020F0400000000000000" pitchFamily="34" charset="-128"/>
              </a:rPr>
              <a:t>色々な音の可視化結果</a:t>
            </a:r>
            <a:endParaRPr lang="ja-JP" altLang="en-US" sz="2400" b="1">
              <a:solidFill>
                <a:srgbClr val="FF0000"/>
              </a:solidFill>
              <a:latin typeface="Hiragino Maru Gothic Pro W4" panose="020F0400000000000000" pitchFamily="34" charset="-128"/>
              <a:ea typeface="Hiragino Maru Gothic Pro W4" panose="020F0400000000000000" pitchFamily="34" charset="-128"/>
            </a:endParaRPr>
          </a:p>
        </p:txBody>
      </p:sp>
      <p:pic>
        <p:nvPicPr>
          <p:cNvPr id="8" name="図 7" descr="記号, 立つ, 持つ, 男 が含まれている画像&#10;&#10;自動的に生成された説明">
            <a:extLst>
              <a:ext uri="{FF2B5EF4-FFF2-40B4-BE49-F238E27FC236}">
                <a16:creationId xmlns:a16="http://schemas.microsoft.com/office/drawing/2014/main" id="{8B4AB7E6-7410-4E63-5079-D564D67AA3B2}"/>
              </a:ext>
            </a:extLst>
          </p:cNvPr>
          <p:cNvPicPr>
            <a:picLocks noChangeAspect="1"/>
          </p:cNvPicPr>
          <p:nvPr/>
        </p:nvPicPr>
        <p:blipFill>
          <a:blip r:embed="rId5"/>
          <a:stretch>
            <a:fillRect/>
          </a:stretch>
        </p:blipFill>
        <p:spPr>
          <a:xfrm>
            <a:off x="8652147" y="1794473"/>
            <a:ext cx="1993900" cy="2540000"/>
          </a:xfrm>
          <a:prstGeom prst="rect">
            <a:avLst/>
          </a:prstGeom>
        </p:spPr>
      </p:pic>
      <p:sp>
        <p:nvSpPr>
          <p:cNvPr id="9" name="テキスト ボックス 8">
            <a:extLst>
              <a:ext uri="{FF2B5EF4-FFF2-40B4-BE49-F238E27FC236}">
                <a16:creationId xmlns:a16="http://schemas.microsoft.com/office/drawing/2014/main" id="{5687D886-E7D4-D60F-98CC-38EDF915AB86}"/>
              </a:ext>
            </a:extLst>
          </p:cNvPr>
          <p:cNvSpPr txBox="1"/>
          <p:nvPr/>
        </p:nvSpPr>
        <p:spPr>
          <a:xfrm>
            <a:off x="8051475" y="1217565"/>
            <a:ext cx="3012363" cy="461665"/>
          </a:xfrm>
          <a:prstGeom prst="rect">
            <a:avLst/>
          </a:prstGeom>
          <a:noFill/>
        </p:spPr>
        <p:txBody>
          <a:bodyPr wrap="none" rtlCol="0">
            <a:spAutoFit/>
          </a:bodyPr>
          <a:lstStyle/>
          <a:p>
            <a:pPr algn="ctr"/>
            <a:r>
              <a:rPr lang="ja-JP" altLang="en-US" sz="2400" b="1">
                <a:latin typeface="Hiragino Maru Gothic Pro W4" panose="020F0400000000000000" pitchFamily="34" charset="-128"/>
                <a:ea typeface="Hiragino Maru Gothic Pro W4" panose="020F0400000000000000" pitchFamily="34" charset="-128"/>
              </a:rPr>
              <a:t>アブラゼミの鳴き声</a:t>
            </a:r>
            <a:endParaRPr lang="en-US" altLang="ja-JP" sz="2400" b="1" dirty="0">
              <a:latin typeface="Hiragino Maru Gothic Pro W4" panose="020F0400000000000000" pitchFamily="34" charset="-128"/>
              <a:ea typeface="Hiragino Maru Gothic Pro W4" panose="020F0400000000000000" pitchFamily="34" charset="-128"/>
            </a:endParaRPr>
          </a:p>
        </p:txBody>
      </p:sp>
      <p:pic>
        <p:nvPicPr>
          <p:cNvPr id="11" name="abura-semi_clip_0.00s-5.00s.wav">
            <a:hlinkClick r:id="" action="ppaction://media"/>
            <a:extLst>
              <a:ext uri="{FF2B5EF4-FFF2-40B4-BE49-F238E27FC236}">
                <a16:creationId xmlns:a16="http://schemas.microsoft.com/office/drawing/2014/main" id="{59666AFD-ED19-B634-5675-BA5017250E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9200" y="5588687"/>
            <a:ext cx="812800" cy="812800"/>
          </a:xfrm>
          <a:prstGeom prst="rect">
            <a:avLst/>
          </a:prstGeom>
        </p:spPr>
      </p:pic>
      <p:pic>
        <p:nvPicPr>
          <p:cNvPr id="12" name="図 11" descr="グラフ&#10;&#10;自動的に生成された説明">
            <a:extLst>
              <a:ext uri="{FF2B5EF4-FFF2-40B4-BE49-F238E27FC236}">
                <a16:creationId xmlns:a16="http://schemas.microsoft.com/office/drawing/2014/main" id="{E3497447-A940-4671-32F6-041764E5CB70}"/>
              </a:ext>
            </a:extLst>
          </p:cNvPr>
          <p:cNvPicPr>
            <a:picLocks noChangeAspect="1"/>
          </p:cNvPicPr>
          <p:nvPr/>
        </p:nvPicPr>
        <p:blipFill>
          <a:blip r:embed="rId7"/>
          <a:stretch>
            <a:fillRect/>
          </a:stretch>
        </p:blipFill>
        <p:spPr>
          <a:xfrm>
            <a:off x="341267" y="772486"/>
            <a:ext cx="7277100" cy="5524500"/>
          </a:xfrm>
          <a:prstGeom prst="rect">
            <a:avLst/>
          </a:prstGeom>
        </p:spPr>
      </p:pic>
    </p:spTree>
    <p:extLst>
      <p:ext uri="{BB962C8B-B14F-4D97-AF65-F5344CB8AC3E}">
        <p14:creationId xmlns:p14="http://schemas.microsoft.com/office/powerpoint/2010/main" val="105530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EAE8E558-85A7-EE0A-7007-E8CAC263B662}"/>
              </a:ext>
            </a:extLst>
          </p:cNvPr>
          <p:cNvPicPr>
            <a:picLocks noChangeAspect="1"/>
          </p:cNvPicPr>
          <p:nvPr/>
        </p:nvPicPr>
        <p:blipFill>
          <a:blip r:embed="rId3"/>
          <a:stretch>
            <a:fillRect/>
          </a:stretch>
        </p:blipFill>
        <p:spPr>
          <a:xfrm>
            <a:off x="282492" y="822923"/>
            <a:ext cx="7340600" cy="5499100"/>
          </a:xfrm>
          <a:prstGeom prst="rect">
            <a:avLst/>
          </a:prstGeom>
        </p:spPr>
      </p:pic>
      <p:sp>
        <p:nvSpPr>
          <p:cNvPr id="2" name="スライド番号プレースホルダー 1">
            <a:extLst>
              <a:ext uri="{FF2B5EF4-FFF2-40B4-BE49-F238E27FC236}">
                <a16:creationId xmlns:a16="http://schemas.microsoft.com/office/drawing/2014/main" id="{32CD693D-DC5E-AE94-5133-B26014CFC5AA}"/>
              </a:ext>
            </a:extLst>
          </p:cNvPr>
          <p:cNvSpPr>
            <a:spLocks noGrp="1"/>
          </p:cNvSpPr>
          <p:nvPr>
            <p:ph type="sldNum" sz="quarter" idx="12"/>
          </p:nvPr>
        </p:nvSpPr>
        <p:spPr/>
        <p:txBody>
          <a:bodyPr/>
          <a:lstStyle/>
          <a:p>
            <a:fld id="{688AC3F1-FB39-6B45-8ED4-A511864D1977}" type="slidenum">
              <a:rPr kumimoji="1" lang="ja-JP" altLang="en-US" smtClean="0"/>
              <a:t>26</a:t>
            </a:fld>
            <a:endParaRPr kumimoji="1" lang="ja-JP" altLang="en-US"/>
          </a:p>
        </p:txBody>
      </p:sp>
      <p:sp>
        <p:nvSpPr>
          <p:cNvPr id="4" name="テキスト ボックス 3">
            <a:extLst>
              <a:ext uri="{FF2B5EF4-FFF2-40B4-BE49-F238E27FC236}">
                <a16:creationId xmlns:a16="http://schemas.microsoft.com/office/drawing/2014/main" id="{D9484502-5755-1580-DA9F-4E8FDA26B55B}"/>
              </a:ext>
            </a:extLst>
          </p:cNvPr>
          <p:cNvSpPr txBox="1"/>
          <p:nvPr/>
        </p:nvSpPr>
        <p:spPr>
          <a:xfrm>
            <a:off x="10886" y="35657"/>
            <a:ext cx="4875053"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7.1.</a:t>
            </a:r>
            <a:r>
              <a:rPr lang="ja-JP" altLang="en-US" sz="3000" b="1">
                <a:latin typeface="Hiragino Maru Gothic Pro W4" panose="020F0400000000000000" pitchFamily="34" charset="-128"/>
                <a:ea typeface="Hiragino Maru Gothic Pro W4" panose="020F0400000000000000" pitchFamily="34" charset="-128"/>
              </a:rPr>
              <a:t>色々な音の可視化結果</a:t>
            </a:r>
            <a:endParaRPr lang="ja-JP" altLang="en-US" sz="2400" b="1">
              <a:solidFill>
                <a:srgbClr val="FF0000"/>
              </a:solidFill>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275452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CD693D-DC5E-AE94-5133-B26014CFC5AA}"/>
              </a:ext>
            </a:extLst>
          </p:cNvPr>
          <p:cNvSpPr>
            <a:spLocks noGrp="1"/>
          </p:cNvSpPr>
          <p:nvPr>
            <p:ph type="sldNum" sz="quarter" idx="12"/>
          </p:nvPr>
        </p:nvSpPr>
        <p:spPr/>
        <p:txBody>
          <a:bodyPr/>
          <a:lstStyle/>
          <a:p>
            <a:fld id="{688AC3F1-FB39-6B45-8ED4-A511864D1977}" type="slidenum">
              <a:rPr kumimoji="1" lang="ja-JP" altLang="en-US" smtClean="0"/>
              <a:t>27</a:t>
            </a:fld>
            <a:endParaRPr kumimoji="1" lang="ja-JP" altLang="en-US"/>
          </a:p>
        </p:txBody>
      </p:sp>
      <p:sp>
        <p:nvSpPr>
          <p:cNvPr id="4" name="テキスト ボックス 3">
            <a:extLst>
              <a:ext uri="{FF2B5EF4-FFF2-40B4-BE49-F238E27FC236}">
                <a16:creationId xmlns:a16="http://schemas.microsoft.com/office/drawing/2014/main" id="{D9484502-5755-1580-DA9F-4E8FDA26B55B}"/>
              </a:ext>
            </a:extLst>
          </p:cNvPr>
          <p:cNvSpPr txBox="1"/>
          <p:nvPr/>
        </p:nvSpPr>
        <p:spPr>
          <a:xfrm>
            <a:off x="10886" y="35657"/>
            <a:ext cx="4875053"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7.1.</a:t>
            </a:r>
            <a:r>
              <a:rPr lang="ja-JP" altLang="en-US" sz="3000" b="1">
                <a:latin typeface="Hiragino Maru Gothic Pro W4" panose="020F0400000000000000" pitchFamily="34" charset="-128"/>
                <a:ea typeface="Hiragino Maru Gothic Pro W4" panose="020F0400000000000000" pitchFamily="34" charset="-128"/>
              </a:rPr>
              <a:t>色々な音の可視化結果</a:t>
            </a:r>
            <a:endParaRPr lang="ja-JP" altLang="en-US" sz="2400" b="1">
              <a:solidFill>
                <a:srgbClr val="FF0000"/>
              </a:solidFill>
              <a:latin typeface="Hiragino Maru Gothic Pro W4" panose="020F0400000000000000" pitchFamily="34" charset="-128"/>
              <a:ea typeface="Hiragino Maru Gothic Pro W4" panose="020F0400000000000000" pitchFamily="34" charset="-128"/>
            </a:endParaRPr>
          </a:p>
        </p:txBody>
      </p:sp>
      <p:pic>
        <p:nvPicPr>
          <p:cNvPr id="3" name="minmin-semi_clip_0.00s-5.98s.wav">
            <a:hlinkClick r:id="" action="ppaction://media"/>
            <a:extLst>
              <a:ext uri="{FF2B5EF4-FFF2-40B4-BE49-F238E27FC236}">
                <a16:creationId xmlns:a16="http://schemas.microsoft.com/office/drawing/2014/main" id="{123E2CF5-43CA-C0C9-8DF3-80932CAAD6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5765202"/>
            <a:ext cx="812800" cy="812800"/>
          </a:xfrm>
          <a:prstGeom prst="rect">
            <a:avLst/>
          </a:prstGeom>
        </p:spPr>
      </p:pic>
      <p:pic>
        <p:nvPicPr>
          <p:cNvPr id="7" name="図 6" descr="立つ, 男 が含まれている画像&#10;&#10;自動的に生成された説明">
            <a:extLst>
              <a:ext uri="{FF2B5EF4-FFF2-40B4-BE49-F238E27FC236}">
                <a16:creationId xmlns:a16="http://schemas.microsoft.com/office/drawing/2014/main" id="{52B41452-BE7D-F0AE-67FE-2630275BE6F4}"/>
              </a:ext>
            </a:extLst>
          </p:cNvPr>
          <p:cNvPicPr>
            <a:picLocks noChangeAspect="1"/>
          </p:cNvPicPr>
          <p:nvPr/>
        </p:nvPicPr>
        <p:blipFill>
          <a:blip r:embed="rId6"/>
          <a:stretch>
            <a:fillRect/>
          </a:stretch>
        </p:blipFill>
        <p:spPr>
          <a:xfrm>
            <a:off x="8614410" y="1807536"/>
            <a:ext cx="2044700" cy="2540000"/>
          </a:xfrm>
          <a:prstGeom prst="rect">
            <a:avLst/>
          </a:prstGeom>
        </p:spPr>
      </p:pic>
      <p:sp>
        <p:nvSpPr>
          <p:cNvPr id="9" name="テキスト ボックス 8">
            <a:extLst>
              <a:ext uri="{FF2B5EF4-FFF2-40B4-BE49-F238E27FC236}">
                <a16:creationId xmlns:a16="http://schemas.microsoft.com/office/drawing/2014/main" id="{92186406-9B3D-0245-C41C-9151216019F4}"/>
              </a:ext>
            </a:extLst>
          </p:cNvPr>
          <p:cNvSpPr txBox="1"/>
          <p:nvPr/>
        </p:nvSpPr>
        <p:spPr>
          <a:xfrm>
            <a:off x="7894381" y="1217565"/>
            <a:ext cx="3326553" cy="461665"/>
          </a:xfrm>
          <a:prstGeom prst="rect">
            <a:avLst/>
          </a:prstGeom>
          <a:noFill/>
        </p:spPr>
        <p:txBody>
          <a:bodyPr wrap="none" rtlCol="0">
            <a:spAutoFit/>
          </a:bodyPr>
          <a:lstStyle/>
          <a:p>
            <a:pPr algn="ctr"/>
            <a:r>
              <a:rPr lang="ja-JP" altLang="en-US" sz="2400" b="1">
                <a:latin typeface="Hiragino Maru Gothic Pro W4" panose="020F0400000000000000" pitchFamily="34" charset="-128"/>
                <a:ea typeface="Hiragino Maru Gothic Pro W4" panose="020F0400000000000000" pitchFamily="34" charset="-128"/>
              </a:rPr>
              <a:t>ミンミンゼミの鳴き声</a:t>
            </a:r>
            <a:endParaRPr lang="en-US" altLang="ja-JP" sz="2400" b="1" dirty="0">
              <a:latin typeface="Hiragino Maru Gothic Pro W4" panose="020F0400000000000000" pitchFamily="34" charset="-128"/>
              <a:ea typeface="Hiragino Maru Gothic Pro W4" panose="020F0400000000000000" pitchFamily="34" charset="-128"/>
            </a:endParaRPr>
          </a:p>
        </p:txBody>
      </p:sp>
      <p:pic>
        <p:nvPicPr>
          <p:cNvPr id="10" name="図 9">
            <a:extLst>
              <a:ext uri="{FF2B5EF4-FFF2-40B4-BE49-F238E27FC236}">
                <a16:creationId xmlns:a16="http://schemas.microsoft.com/office/drawing/2014/main" id="{B677D92A-6DF1-888C-9894-31E428DB87B5}"/>
              </a:ext>
            </a:extLst>
          </p:cNvPr>
          <p:cNvPicPr>
            <a:picLocks noChangeAspect="1"/>
          </p:cNvPicPr>
          <p:nvPr/>
        </p:nvPicPr>
        <p:blipFill>
          <a:blip r:embed="rId7"/>
          <a:stretch>
            <a:fillRect/>
          </a:stretch>
        </p:blipFill>
        <p:spPr>
          <a:xfrm>
            <a:off x="282492" y="822923"/>
            <a:ext cx="7340600" cy="5499100"/>
          </a:xfrm>
          <a:prstGeom prst="rect">
            <a:avLst/>
          </a:prstGeom>
        </p:spPr>
      </p:pic>
    </p:spTree>
    <p:extLst>
      <p:ext uri="{BB962C8B-B14F-4D97-AF65-F5344CB8AC3E}">
        <p14:creationId xmlns:p14="http://schemas.microsoft.com/office/powerpoint/2010/main" val="65771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10;&#10;自動的に生成された説明">
            <a:extLst>
              <a:ext uri="{FF2B5EF4-FFF2-40B4-BE49-F238E27FC236}">
                <a16:creationId xmlns:a16="http://schemas.microsoft.com/office/drawing/2014/main" id="{2609E8F0-3908-E59E-2899-08AB23E7B064}"/>
              </a:ext>
            </a:extLst>
          </p:cNvPr>
          <p:cNvPicPr>
            <a:picLocks noChangeAspect="1"/>
          </p:cNvPicPr>
          <p:nvPr/>
        </p:nvPicPr>
        <p:blipFill>
          <a:blip r:embed="rId3"/>
          <a:stretch>
            <a:fillRect/>
          </a:stretch>
        </p:blipFill>
        <p:spPr>
          <a:xfrm>
            <a:off x="295192" y="568923"/>
            <a:ext cx="7251700" cy="5715000"/>
          </a:xfrm>
          <a:prstGeom prst="rect">
            <a:avLst/>
          </a:prstGeom>
        </p:spPr>
      </p:pic>
      <p:sp>
        <p:nvSpPr>
          <p:cNvPr id="2" name="スライド番号プレースホルダー 1">
            <a:extLst>
              <a:ext uri="{FF2B5EF4-FFF2-40B4-BE49-F238E27FC236}">
                <a16:creationId xmlns:a16="http://schemas.microsoft.com/office/drawing/2014/main" id="{32CD693D-DC5E-AE94-5133-B26014CFC5AA}"/>
              </a:ext>
            </a:extLst>
          </p:cNvPr>
          <p:cNvSpPr>
            <a:spLocks noGrp="1"/>
          </p:cNvSpPr>
          <p:nvPr>
            <p:ph type="sldNum" sz="quarter" idx="12"/>
          </p:nvPr>
        </p:nvSpPr>
        <p:spPr/>
        <p:txBody>
          <a:bodyPr/>
          <a:lstStyle/>
          <a:p>
            <a:fld id="{688AC3F1-FB39-6B45-8ED4-A511864D1977}" type="slidenum">
              <a:rPr kumimoji="1" lang="ja-JP" altLang="en-US" smtClean="0"/>
              <a:t>28</a:t>
            </a:fld>
            <a:endParaRPr kumimoji="1" lang="ja-JP" altLang="en-US"/>
          </a:p>
        </p:txBody>
      </p:sp>
      <p:sp>
        <p:nvSpPr>
          <p:cNvPr id="4" name="テキスト ボックス 3">
            <a:extLst>
              <a:ext uri="{FF2B5EF4-FFF2-40B4-BE49-F238E27FC236}">
                <a16:creationId xmlns:a16="http://schemas.microsoft.com/office/drawing/2014/main" id="{D9484502-5755-1580-DA9F-4E8FDA26B55B}"/>
              </a:ext>
            </a:extLst>
          </p:cNvPr>
          <p:cNvSpPr txBox="1"/>
          <p:nvPr/>
        </p:nvSpPr>
        <p:spPr>
          <a:xfrm>
            <a:off x="10886" y="35657"/>
            <a:ext cx="4875053"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7.1.</a:t>
            </a:r>
            <a:r>
              <a:rPr lang="ja-JP" altLang="en-US" sz="3000" b="1">
                <a:latin typeface="Hiragino Maru Gothic Pro W4" panose="020F0400000000000000" pitchFamily="34" charset="-128"/>
                <a:ea typeface="Hiragino Maru Gothic Pro W4" panose="020F0400000000000000" pitchFamily="34" charset="-128"/>
              </a:rPr>
              <a:t>色々な音の可視化結果</a:t>
            </a:r>
            <a:endParaRPr lang="ja-JP" altLang="en-US" sz="2400" b="1">
              <a:solidFill>
                <a:srgbClr val="FF0000"/>
              </a:solidFill>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2263227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2</a:t>
            </a:fld>
            <a:endParaRPr kumimoji="1" lang="ja-JP" altLang="en-US"/>
          </a:p>
        </p:txBody>
      </p:sp>
      <p:sp>
        <p:nvSpPr>
          <p:cNvPr id="5" name="テキスト ボックス 4">
            <a:extLst>
              <a:ext uri="{FF2B5EF4-FFF2-40B4-BE49-F238E27FC236}">
                <a16:creationId xmlns:a16="http://schemas.microsoft.com/office/drawing/2014/main" id="{EAFB6BE5-ECB4-A4E2-4DF4-0EF77FC29497}"/>
              </a:ext>
            </a:extLst>
          </p:cNvPr>
          <p:cNvSpPr txBox="1"/>
          <p:nvPr/>
        </p:nvSpPr>
        <p:spPr>
          <a:xfrm>
            <a:off x="10886" y="35657"/>
            <a:ext cx="4613764"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1.</a:t>
            </a:r>
            <a:r>
              <a:rPr lang="ja-JP" altLang="en-US" sz="3000" b="1">
                <a:latin typeface="Hiragino Maru Gothic Pro W4" panose="020F0400000000000000" pitchFamily="34" charset="-128"/>
                <a:ea typeface="Hiragino Maru Gothic Pro W4" panose="020F0400000000000000" pitchFamily="34" charset="-128"/>
              </a:rPr>
              <a:t>自己紹介</a:t>
            </a:r>
            <a:r>
              <a:rPr lang="en-US" altLang="ja-JP" sz="3000" b="1" dirty="0">
                <a:latin typeface="Hiragino Maru Gothic Pro W4" panose="020F0400000000000000" pitchFamily="34" charset="-128"/>
                <a:ea typeface="Hiragino Maru Gothic Pro W4" panose="020F0400000000000000" pitchFamily="34" charset="-128"/>
              </a:rPr>
              <a:t>    </a:t>
            </a:r>
            <a:r>
              <a:rPr lang="ja-JP" altLang="en-US" sz="3000" b="1">
                <a:latin typeface="Hiragino Maru Gothic Pro W4" panose="020F0400000000000000" pitchFamily="34" charset="-128"/>
                <a:ea typeface="Hiragino Maru Gothic Pro W4" panose="020F0400000000000000" pitchFamily="34" charset="-128"/>
              </a:rPr>
              <a:t>お前誰よ？</a:t>
            </a:r>
            <a:endParaRPr kumimoji="1" lang="ja-JP" altLang="en-US" sz="3000" b="1">
              <a:latin typeface="Hiragino Maru Gothic Pro W4" panose="020F0400000000000000" pitchFamily="34" charset="-128"/>
              <a:ea typeface="Hiragino Maru Gothic Pro W4" panose="020F0400000000000000" pitchFamily="34" charset="-128"/>
            </a:endParaRPr>
          </a:p>
        </p:txBody>
      </p:sp>
      <p:sp>
        <p:nvSpPr>
          <p:cNvPr id="6" name="テキスト ボックス 5">
            <a:extLst>
              <a:ext uri="{FF2B5EF4-FFF2-40B4-BE49-F238E27FC236}">
                <a16:creationId xmlns:a16="http://schemas.microsoft.com/office/drawing/2014/main" id="{24AF8744-35BD-D0E6-3CD0-E334BDF3A375}"/>
              </a:ext>
            </a:extLst>
          </p:cNvPr>
          <p:cNvSpPr txBox="1"/>
          <p:nvPr/>
        </p:nvSpPr>
        <p:spPr>
          <a:xfrm>
            <a:off x="95844" y="754114"/>
            <a:ext cx="7819769" cy="5355312"/>
          </a:xfrm>
          <a:prstGeom prst="rect">
            <a:avLst/>
          </a:prstGeom>
          <a:noFill/>
        </p:spPr>
        <p:txBody>
          <a:bodyPr wrap="none" rtlCol="0">
            <a:spAutoFit/>
          </a:bodyPr>
          <a:lstStyle/>
          <a:p>
            <a:pPr marL="342900" indent="-342900">
              <a:buFont typeface="Wingdings" pitchFamily="2" charset="2"/>
              <a:buChar char="l"/>
            </a:pPr>
            <a:r>
              <a:rPr lang="ja-JP" altLang="en-US" sz="2400" b="1">
                <a:latin typeface="Hiragino Maru Gothic Pro W4" panose="020F0400000000000000" pitchFamily="34" charset="-128"/>
                <a:ea typeface="Hiragino Maru Gothic Pro W4" panose="020F0400000000000000" pitchFamily="34" charset="-128"/>
              </a:rPr>
              <a:t>名前：</a:t>
            </a:r>
            <a:r>
              <a:rPr lang="en-US" altLang="ja-JP" sz="2400" dirty="0">
                <a:latin typeface="Hiragino Maru Gothic Pro W4" panose="020F0400000000000000" pitchFamily="34" charset="-128"/>
                <a:ea typeface="Hiragino Maru Gothic Pro W4" panose="020F0400000000000000" pitchFamily="34" charset="-128"/>
              </a:rPr>
              <a:t>wat (Kenta WATANABE)</a:t>
            </a:r>
          </a:p>
          <a:p>
            <a:pPr marL="342900" indent="-342900">
              <a:buFont typeface="Wingdings" pitchFamily="2" charset="2"/>
              <a:buChar char="l"/>
            </a:pPr>
            <a:r>
              <a:rPr lang="ja-JP" altLang="en-US" sz="2400" b="1">
                <a:latin typeface="Hiragino Maru Gothic Pro W4" panose="020F0400000000000000" pitchFamily="34" charset="-128"/>
                <a:ea typeface="Hiragino Maru Gothic Pro W4" panose="020F0400000000000000" pitchFamily="34" charset="-128"/>
              </a:rPr>
              <a:t>職業：</a:t>
            </a:r>
            <a:r>
              <a:rPr lang="ja-JP" altLang="en-US" sz="2400">
                <a:latin typeface="Hiragino Maru Gothic Pro W4" panose="020F0400000000000000" pitchFamily="34" charset="-128"/>
                <a:ea typeface="Hiragino Maru Gothic Pro W4" panose="020F0400000000000000" pitchFamily="34" charset="-128"/>
              </a:rPr>
              <a:t>電機メーカーの機械設計者</a:t>
            </a:r>
            <a:br>
              <a:rPr lang="en-US" altLang="ja-JP" sz="2400" dirty="0">
                <a:latin typeface="Hiragino Maru Gothic Pro W4" panose="020F0400000000000000" pitchFamily="34" charset="-128"/>
                <a:ea typeface="Hiragino Maru Gothic Pro W4" panose="020F0400000000000000" pitchFamily="34" charset="-128"/>
              </a:rPr>
            </a:br>
            <a:r>
              <a:rPr lang="ja-JP" altLang="en-US" sz="2400">
                <a:latin typeface="Hiragino Maru Gothic Pro W4" panose="020F0400000000000000" pitchFamily="34" charset="-128"/>
                <a:ea typeface="Hiragino Maru Gothic Pro W4" panose="020F0400000000000000" pitchFamily="34" charset="-128"/>
              </a:rPr>
              <a:t>　　　音振動、</a:t>
            </a:r>
            <a:br>
              <a:rPr lang="en-US" altLang="ja-JP" sz="2400" dirty="0">
                <a:latin typeface="Hiragino Maru Gothic Pro W4" panose="020F0400000000000000" pitchFamily="34" charset="-128"/>
                <a:ea typeface="Hiragino Maru Gothic Pro W4" panose="020F0400000000000000" pitchFamily="34" charset="-128"/>
              </a:rPr>
            </a:br>
            <a:r>
              <a:rPr lang="ja-JP" altLang="en-US" sz="2400">
                <a:latin typeface="Hiragino Maru Gothic Pro W4" panose="020F0400000000000000" pitchFamily="34" charset="-128"/>
                <a:ea typeface="Hiragino Maru Gothic Pro W4" panose="020F0400000000000000" pitchFamily="34" charset="-128"/>
              </a:rPr>
              <a:t>　　</a:t>
            </a:r>
            <a:r>
              <a:rPr lang="ja-JP" altLang="en-US" sz="2400" dirty="0">
                <a:latin typeface="Hiragino Maru Gothic Pro W4" panose="020F0400000000000000" pitchFamily="34" charset="-128"/>
                <a:ea typeface="Hiragino Maru Gothic Pro W4" panose="020F0400000000000000" pitchFamily="34" charset="-128"/>
              </a:rPr>
              <a:t>　</a:t>
            </a:r>
            <a:r>
              <a:rPr lang="ja-JP" altLang="en-US" sz="2400">
                <a:latin typeface="Hiragino Maru Gothic Pro W4" panose="020F0400000000000000" pitchFamily="34" charset="-128"/>
                <a:ea typeface="Hiragino Maru Gothic Pro W4" panose="020F0400000000000000" pitchFamily="34" charset="-128"/>
              </a:rPr>
              <a:t>熱流体関連のシミュレーションや実験</a:t>
            </a:r>
            <a:endParaRPr lang="en-US" altLang="ja-JP" sz="2400" dirty="0">
              <a:latin typeface="Hiragino Maru Gothic Pro W4" panose="020F0400000000000000" pitchFamily="34" charset="-128"/>
              <a:ea typeface="Hiragino Maru Gothic Pro W4" panose="020F0400000000000000" pitchFamily="34" charset="-128"/>
            </a:endParaRPr>
          </a:p>
          <a:p>
            <a:pPr marL="342900" indent="-342900">
              <a:buFont typeface="Wingdings" pitchFamily="2" charset="2"/>
              <a:buChar char="l"/>
            </a:pPr>
            <a:r>
              <a:rPr lang="ja-JP" altLang="en-US" sz="2400" b="1">
                <a:latin typeface="Hiragino Maru Gothic Pro W4" panose="020F0400000000000000" pitchFamily="34" charset="-128"/>
                <a:ea typeface="Hiragino Maru Gothic Pro W4" panose="020F0400000000000000" pitchFamily="34" charset="-128"/>
              </a:rPr>
              <a:t>趣味：</a:t>
            </a:r>
            <a:endParaRPr lang="en-US" altLang="ja-JP" sz="2400" b="1" dirty="0">
              <a:latin typeface="Hiragino Maru Gothic Pro W4" panose="020F0400000000000000" pitchFamily="34" charset="-128"/>
              <a:ea typeface="Hiragino Maru Gothic Pro W4" panose="020F0400000000000000" pitchFamily="34" charset="-128"/>
            </a:endParaRPr>
          </a:p>
          <a:p>
            <a:pPr marL="800100" lvl="1" indent="-342900">
              <a:buFont typeface="Arial" panose="020B0604020202020204" pitchFamily="34" charset="0"/>
              <a:buChar char="•"/>
            </a:pPr>
            <a:r>
              <a:rPr lang="en-US" altLang="ja-JP" sz="2400" dirty="0">
                <a:latin typeface="Hiragino Maru Gothic Pro W4" panose="020F0400000000000000" pitchFamily="34" charset="-128"/>
                <a:ea typeface="Hiragino Maru Gothic Pro W4" panose="020F0400000000000000" pitchFamily="34" charset="-128"/>
              </a:rPr>
              <a:t>Python</a:t>
            </a:r>
            <a:r>
              <a:rPr lang="en-US" altLang="ja-JP" sz="2000" dirty="0">
                <a:latin typeface="Hiragino Maru Gothic Pro W4" panose="020F0400000000000000" pitchFamily="34" charset="-128"/>
                <a:ea typeface="Hiragino Maru Gothic Pro W4" panose="020F0400000000000000" pitchFamily="34" charset="-128"/>
              </a:rPr>
              <a:t> </a:t>
            </a:r>
            <a:r>
              <a:rPr lang="ja-JP" altLang="en-US" sz="2000">
                <a:latin typeface="Hiragino Maru Gothic Pro W4" panose="020F0400000000000000" pitchFamily="34" charset="-128"/>
                <a:ea typeface="Hiragino Maru Gothic Pro W4" panose="020F0400000000000000" pitchFamily="34" charset="-128"/>
              </a:rPr>
              <a:t>（</a:t>
            </a:r>
            <a:r>
              <a:rPr lang="en-US" altLang="ja-JP" sz="2000" dirty="0">
                <a:latin typeface="Hiragino Maru Gothic Pro W4" panose="020F0400000000000000" pitchFamily="34" charset="-128"/>
                <a:ea typeface="Hiragino Maru Gothic Pro W4" panose="020F0400000000000000" pitchFamily="34" charset="-128"/>
              </a:rPr>
              <a:t>2019</a:t>
            </a:r>
            <a:r>
              <a:rPr lang="ja-JP" altLang="en-US" sz="2000">
                <a:latin typeface="Hiragino Maru Gothic Pro W4" panose="020F0400000000000000" pitchFamily="34" charset="-128"/>
                <a:ea typeface="Hiragino Maru Gothic Pro W4" panose="020F0400000000000000" pitchFamily="34" charset="-128"/>
              </a:rPr>
              <a:t>年</a:t>
            </a:r>
            <a:r>
              <a:rPr lang="en-US" altLang="ja-JP" sz="2000" dirty="0">
                <a:latin typeface="Hiragino Maru Gothic Pro W4" panose="020F0400000000000000" pitchFamily="34" charset="-128"/>
                <a:ea typeface="Hiragino Maru Gothic Pro W4" panose="020F0400000000000000" pitchFamily="34" charset="-128"/>
              </a:rPr>
              <a:t>〜</a:t>
            </a:r>
            <a:r>
              <a:rPr lang="ja-JP" altLang="en-US" sz="2000">
                <a:latin typeface="Hiragino Maru Gothic Pro W4" panose="020F0400000000000000" pitchFamily="34" charset="-128"/>
                <a:ea typeface="Hiragino Maru Gothic Pro W4" panose="020F0400000000000000" pitchFamily="34" charset="-128"/>
              </a:rPr>
              <a:t>）</a:t>
            </a:r>
            <a:endParaRPr lang="en-US" altLang="ja-JP" sz="2000" dirty="0">
              <a:latin typeface="Hiragino Maru Gothic Pro W4" panose="020F0400000000000000" pitchFamily="34" charset="-128"/>
              <a:ea typeface="Hiragino Maru Gothic Pro W4" panose="020F0400000000000000" pitchFamily="34" charset="-128"/>
            </a:endParaRPr>
          </a:p>
          <a:p>
            <a:pPr marL="800100" lvl="1" indent="-342900">
              <a:buFont typeface="Arial" panose="020B0604020202020204" pitchFamily="34" charset="0"/>
              <a:buChar char="•"/>
            </a:pPr>
            <a:r>
              <a:rPr lang="ja-JP" altLang="en-US" sz="2400">
                <a:latin typeface="Hiragino Maru Gothic Pro W4" panose="020F0400000000000000" pitchFamily="34" charset="-128"/>
                <a:ea typeface="Hiragino Maru Gothic Pro W4" panose="020F0400000000000000" pitchFamily="34" charset="-128"/>
              </a:rPr>
              <a:t>ピアノ</a:t>
            </a:r>
            <a:r>
              <a:rPr lang="en-US" altLang="ja-JP" sz="2400" dirty="0">
                <a:latin typeface="Hiragino Maru Gothic Pro W4" panose="020F0400000000000000" pitchFamily="34" charset="-128"/>
                <a:ea typeface="Hiragino Maru Gothic Pro W4" panose="020F0400000000000000" pitchFamily="34" charset="-128"/>
              </a:rPr>
              <a:t>    </a:t>
            </a:r>
            <a:r>
              <a:rPr lang="en-US" altLang="ja-JP" sz="2000" dirty="0">
                <a:latin typeface="Hiragino Maru Gothic Pro W4" panose="020F0400000000000000" pitchFamily="34" charset="-128"/>
                <a:ea typeface="Hiragino Maru Gothic Pro W4" panose="020F0400000000000000" pitchFamily="34" charset="-128"/>
              </a:rPr>
              <a:t>(</a:t>
            </a:r>
            <a:r>
              <a:rPr lang="ja-JP" altLang="en-US" sz="2000">
                <a:latin typeface="Hiragino Maru Gothic Pro W4" panose="020F0400000000000000" pitchFamily="34" charset="-128"/>
                <a:ea typeface="Hiragino Maru Gothic Pro W4" panose="020F0400000000000000" pitchFamily="34" charset="-128"/>
              </a:rPr>
              <a:t>独学</a:t>
            </a:r>
            <a:r>
              <a:rPr lang="en-US" altLang="ja-JP" sz="2000" dirty="0">
                <a:latin typeface="Hiragino Maru Gothic Pro W4" panose="020F0400000000000000" pitchFamily="34" charset="-128"/>
                <a:ea typeface="Hiragino Maru Gothic Pro W4" panose="020F0400000000000000" pitchFamily="34" charset="-128"/>
              </a:rPr>
              <a:t>)</a:t>
            </a:r>
          </a:p>
          <a:p>
            <a:pPr marL="800100" lvl="1" indent="-342900">
              <a:buFont typeface="Arial" panose="020B0604020202020204" pitchFamily="34" charset="0"/>
              <a:buChar char="•"/>
            </a:pPr>
            <a:r>
              <a:rPr lang="ja-JP" altLang="en-US" sz="2400">
                <a:latin typeface="Hiragino Maru Gothic Pro W4" panose="020F0400000000000000" pitchFamily="34" charset="-128"/>
                <a:ea typeface="Hiragino Maru Gothic Pro W4" panose="020F0400000000000000" pitchFamily="34" charset="-128"/>
              </a:rPr>
              <a:t>囲碁</a:t>
            </a:r>
            <a:r>
              <a:rPr lang="en-US" altLang="ja-JP" sz="2400" dirty="0">
                <a:latin typeface="Hiragino Maru Gothic Pro W4" panose="020F0400000000000000" pitchFamily="34" charset="-128"/>
                <a:ea typeface="Hiragino Maru Gothic Pro W4" panose="020F0400000000000000" pitchFamily="34" charset="-128"/>
              </a:rPr>
              <a:t>       </a:t>
            </a:r>
            <a:r>
              <a:rPr lang="en-US" altLang="ja-JP" sz="2000" dirty="0">
                <a:latin typeface="Hiragino Maru Gothic Pro W4" panose="020F0400000000000000" pitchFamily="34" charset="-128"/>
                <a:ea typeface="Hiragino Maru Gothic Pro W4" panose="020F0400000000000000" pitchFamily="34" charset="-128"/>
              </a:rPr>
              <a:t>(</a:t>
            </a:r>
            <a:r>
              <a:rPr lang="ja-JP" altLang="en-US" sz="2000">
                <a:latin typeface="Hiragino Maru Gothic Pro W4" panose="020F0400000000000000" pitchFamily="34" charset="-128"/>
                <a:ea typeface="Hiragino Maru Gothic Pro W4" panose="020F0400000000000000" pitchFamily="34" charset="-128"/>
              </a:rPr>
              <a:t>アマ五段くらい</a:t>
            </a:r>
            <a:r>
              <a:rPr lang="en-US" altLang="ja-JP" sz="2000" dirty="0">
                <a:latin typeface="Hiragino Maru Gothic Pro W4" panose="020F0400000000000000" pitchFamily="34" charset="-128"/>
                <a:ea typeface="Hiragino Maru Gothic Pro W4" panose="020F0400000000000000" pitchFamily="34" charset="-128"/>
              </a:rPr>
              <a:t>)</a:t>
            </a:r>
          </a:p>
          <a:p>
            <a:pPr marL="342900" indent="-342900">
              <a:buFont typeface="Wingdings" pitchFamily="2" charset="2"/>
              <a:buChar char="l"/>
            </a:pPr>
            <a:r>
              <a:rPr lang="en-US" altLang="ja-JP" sz="2400" b="1" dirty="0">
                <a:latin typeface="Hiragino Maru Gothic Pro W4" panose="020F0400000000000000" pitchFamily="34" charset="-128"/>
                <a:ea typeface="Hiragino Maru Gothic Pro W4" panose="020F0400000000000000" pitchFamily="34" charset="-128"/>
              </a:rPr>
              <a:t>Python</a:t>
            </a:r>
            <a:r>
              <a:rPr lang="ja-JP" altLang="en-US" sz="2400" b="1">
                <a:latin typeface="Hiragino Maru Gothic Pro W4" panose="020F0400000000000000" pitchFamily="34" charset="-128"/>
                <a:ea typeface="Hiragino Maru Gothic Pro W4" panose="020F0400000000000000" pitchFamily="34" charset="-128"/>
              </a:rPr>
              <a:t>活動：</a:t>
            </a:r>
            <a:endParaRPr lang="en-US" altLang="ja-JP" sz="2400" b="1" dirty="0">
              <a:latin typeface="Hiragino Maru Gothic Pro W4" panose="020F0400000000000000" pitchFamily="34" charset="-128"/>
              <a:ea typeface="Hiragino Maru Gothic Pro W4" panose="020F0400000000000000" pitchFamily="34" charset="-128"/>
            </a:endParaRPr>
          </a:p>
          <a:p>
            <a:pPr marL="800100" lvl="1" indent="-342900">
              <a:buFont typeface="Arial" panose="020B0604020202020204" pitchFamily="34" charset="0"/>
              <a:buChar char="•"/>
            </a:pPr>
            <a:r>
              <a:rPr lang="en-US" altLang="ja-JP" sz="2400" dirty="0">
                <a:latin typeface="Hiragino Maru Gothic Pro W4" panose="020F0400000000000000" pitchFamily="34" charset="-128"/>
                <a:ea typeface="Hiragino Maru Gothic Pro W4" panose="020F0400000000000000" pitchFamily="34" charset="-128"/>
              </a:rPr>
              <a:t>Python</a:t>
            </a:r>
            <a:r>
              <a:rPr lang="ja-JP" altLang="en-US" sz="2400">
                <a:latin typeface="Hiragino Maru Gothic Pro W4" panose="020F0400000000000000" pitchFamily="34" charset="-128"/>
                <a:ea typeface="Hiragino Maru Gothic Pro W4" panose="020F0400000000000000" pitchFamily="34" charset="-128"/>
              </a:rPr>
              <a:t>系技術ブログ「</a:t>
            </a:r>
            <a:r>
              <a:rPr lang="en-US" altLang="ja-JP" sz="2400" dirty="0">
                <a:latin typeface="Hiragino Maru Gothic Pro W4" panose="020F0400000000000000" pitchFamily="34" charset="-128"/>
                <a:ea typeface="Hiragino Maru Gothic Pro W4" panose="020F0400000000000000" pitchFamily="34" charset="-128"/>
              </a:rPr>
              <a:t>WATLAB</a:t>
            </a:r>
            <a:r>
              <a:rPr lang="ja-JP" altLang="en-US" sz="2400">
                <a:latin typeface="Hiragino Maru Gothic Pro W4" panose="020F0400000000000000" pitchFamily="34" charset="-128"/>
                <a:ea typeface="Hiragino Maru Gothic Pro W4" panose="020F0400000000000000" pitchFamily="34" charset="-128"/>
              </a:rPr>
              <a:t>」運営</a:t>
            </a:r>
            <a:br>
              <a:rPr lang="en-US" altLang="ja-JP" sz="2400" dirty="0">
                <a:latin typeface="Hiragino Maru Gothic Pro W4" panose="020F0400000000000000" pitchFamily="34" charset="-128"/>
                <a:ea typeface="Hiragino Maru Gothic Pro W4" panose="020F0400000000000000" pitchFamily="34" charset="-128"/>
              </a:rPr>
            </a:br>
            <a:r>
              <a:rPr lang="en-US" altLang="ja-JP" dirty="0">
                <a:latin typeface="Hiragino Maru Gothic Pro W4" panose="020F0400000000000000" pitchFamily="34" charset="-128"/>
                <a:ea typeface="Hiragino Maru Gothic Pro W4" panose="020F0400000000000000" pitchFamily="34" charset="-128"/>
                <a:hlinkClick r:id="rId3"/>
              </a:rPr>
              <a:t>https://watlab-blog.com/</a:t>
            </a:r>
            <a:endParaRPr lang="en-US" altLang="ja-JP" dirty="0">
              <a:latin typeface="Hiragino Maru Gothic Pro W4" panose="020F0400000000000000" pitchFamily="34" charset="-128"/>
              <a:ea typeface="Hiragino Maru Gothic Pro W4" panose="020F0400000000000000" pitchFamily="34" charset="-128"/>
            </a:endParaRPr>
          </a:p>
          <a:p>
            <a:pPr marL="800100" lvl="1" indent="-342900">
              <a:buFont typeface="Arial" panose="020B0604020202020204" pitchFamily="34" charset="0"/>
              <a:buChar char="•"/>
            </a:pPr>
            <a:r>
              <a:rPr lang="en-US" altLang="ja-JP" sz="2400" dirty="0">
                <a:latin typeface="Hiragino Maru Gothic Pro W4" panose="020F0400000000000000" pitchFamily="34" charset="-128"/>
                <a:ea typeface="Hiragino Maru Gothic Pro W4" panose="020F0400000000000000" pitchFamily="34" charset="-128"/>
              </a:rPr>
              <a:t>pyhack</a:t>
            </a:r>
            <a:r>
              <a:rPr lang="ja-JP" altLang="en-US" sz="2400">
                <a:latin typeface="Hiragino Maru Gothic Pro W4" panose="020F0400000000000000" pitchFamily="34" charset="-128"/>
                <a:ea typeface="Hiragino Maru Gothic Pro W4" panose="020F0400000000000000" pitchFamily="34" charset="-128"/>
              </a:rPr>
              <a:t>に定期的に参加</a:t>
            </a:r>
            <a:br>
              <a:rPr lang="en-US" altLang="ja-JP" sz="2400" dirty="0">
                <a:latin typeface="Hiragino Maru Gothic Pro W4" panose="020F0400000000000000" pitchFamily="34" charset="-128"/>
                <a:ea typeface="Hiragino Maru Gothic Pro W4" panose="020F0400000000000000" pitchFamily="34" charset="-128"/>
              </a:rPr>
            </a:br>
            <a:r>
              <a:rPr lang="en-US" altLang="ja-JP" dirty="0">
                <a:latin typeface="Hiragino Maru Gothic Pro W4" panose="020F0400000000000000" pitchFamily="34" charset="-128"/>
                <a:ea typeface="Hiragino Maru Gothic Pro W4" panose="020F0400000000000000" pitchFamily="34" charset="-128"/>
                <a:hlinkClick r:id="rId4"/>
              </a:rPr>
              <a:t>https://pyhack.connpass.com/</a:t>
            </a:r>
            <a:endParaRPr lang="en-US" altLang="ja-JP" dirty="0">
              <a:latin typeface="Hiragino Maru Gothic Pro W4" panose="020F0400000000000000" pitchFamily="34" charset="-128"/>
              <a:ea typeface="Hiragino Maru Gothic Pro W4" panose="020F0400000000000000" pitchFamily="34" charset="-128"/>
            </a:endParaRPr>
          </a:p>
          <a:p>
            <a:pPr marL="800100" lvl="1" indent="-342900">
              <a:buFont typeface="Arial" panose="020B0604020202020204" pitchFamily="34" charset="0"/>
              <a:buChar char="•"/>
            </a:pPr>
            <a:r>
              <a:rPr lang="ja-JP" altLang="en-US" sz="2400">
                <a:latin typeface="Hiragino Maru Gothic Pro W4" panose="020F0400000000000000" pitchFamily="34" charset="-128"/>
                <a:ea typeface="Hiragino Maru Gothic Pro W4" panose="020F0400000000000000" pitchFamily="34" charset="-128"/>
              </a:rPr>
              <a:t>著書「いきなりプログラミング</a:t>
            </a:r>
            <a:r>
              <a:rPr lang="en-US" altLang="ja-JP" sz="2400" dirty="0">
                <a:latin typeface="Hiragino Maru Gothic Pro W4" panose="020F0400000000000000" pitchFamily="34" charset="-128"/>
                <a:ea typeface="Hiragino Maru Gothic Pro W4" panose="020F0400000000000000" pitchFamily="34" charset="-128"/>
              </a:rPr>
              <a:t>Python(</a:t>
            </a:r>
            <a:r>
              <a:rPr lang="ja-JP" altLang="en-US" sz="2400">
                <a:latin typeface="Hiragino Maru Gothic Pro W4" panose="020F0400000000000000" pitchFamily="34" charset="-128"/>
                <a:ea typeface="Hiragino Maru Gothic Pro W4" panose="020F0400000000000000" pitchFamily="34" charset="-128"/>
              </a:rPr>
              <a:t>翔泳社</a:t>
            </a:r>
            <a:r>
              <a:rPr lang="en-US" altLang="ja-JP" sz="2400" dirty="0">
                <a:latin typeface="Hiragino Maru Gothic Pro W4" panose="020F0400000000000000" pitchFamily="34" charset="-128"/>
                <a:ea typeface="Hiragino Maru Gothic Pro W4" panose="020F0400000000000000" pitchFamily="34" charset="-128"/>
              </a:rPr>
              <a:t>)</a:t>
            </a:r>
            <a:r>
              <a:rPr lang="ja-JP" altLang="en-US" sz="2400">
                <a:latin typeface="Hiragino Maru Gothic Pro W4" panose="020F0400000000000000" pitchFamily="34" charset="-128"/>
                <a:ea typeface="Hiragino Maru Gothic Pro W4" panose="020F0400000000000000" pitchFamily="34" charset="-128"/>
              </a:rPr>
              <a:t>」</a:t>
            </a:r>
            <a:br>
              <a:rPr lang="en-US" altLang="ja-JP" sz="2400" dirty="0">
                <a:latin typeface="Hiragino Maru Gothic Pro W4" panose="020F0400000000000000" pitchFamily="34" charset="-128"/>
                <a:ea typeface="Hiragino Maru Gothic Pro W4" panose="020F0400000000000000" pitchFamily="34" charset="-128"/>
              </a:rPr>
            </a:br>
            <a:r>
              <a:rPr lang="en-US" altLang="ja-JP" dirty="0">
                <a:latin typeface="Hiragino Maru Gothic Pro W4" panose="020F0400000000000000" pitchFamily="34" charset="-128"/>
                <a:ea typeface="Hiragino Maru Gothic Pro W4" panose="020F0400000000000000" pitchFamily="34" charset="-128"/>
                <a:hlinkClick r:id="rId5"/>
              </a:rPr>
              <a:t>https://www.shoeisha.co.jp/book/detail/9784798184869</a:t>
            </a:r>
            <a:endParaRPr lang="en-US" altLang="ja-JP" dirty="0">
              <a:latin typeface="Hiragino Maru Gothic Pro W4" panose="020F0400000000000000" pitchFamily="34" charset="-128"/>
              <a:ea typeface="Hiragino Maru Gothic Pro W4" panose="020F0400000000000000" pitchFamily="34" charset="-128"/>
            </a:endParaRPr>
          </a:p>
        </p:txBody>
      </p:sp>
      <p:pic>
        <p:nvPicPr>
          <p:cNvPr id="2" name="図 1" descr="アイコン&#10;&#10;自動的に生成された説明">
            <a:extLst>
              <a:ext uri="{FF2B5EF4-FFF2-40B4-BE49-F238E27FC236}">
                <a16:creationId xmlns:a16="http://schemas.microsoft.com/office/drawing/2014/main" id="{31008631-2F56-98BE-9CEA-3E9F281CE8F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97230" y="589655"/>
            <a:ext cx="1426317" cy="1426317"/>
          </a:xfrm>
          <a:prstGeom prst="rect">
            <a:avLst/>
          </a:prstGeom>
        </p:spPr>
      </p:pic>
      <p:pic>
        <p:nvPicPr>
          <p:cNvPr id="3" name="図 2" descr="アイコン&#10;&#10;自動的に生成された説明">
            <a:extLst>
              <a:ext uri="{FF2B5EF4-FFF2-40B4-BE49-F238E27FC236}">
                <a16:creationId xmlns:a16="http://schemas.microsoft.com/office/drawing/2014/main" id="{04C86CEC-E34E-A2EA-3654-560BB93DF6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00797" y="1905114"/>
            <a:ext cx="293678" cy="285475"/>
          </a:xfrm>
          <a:prstGeom prst="rect">
            <a:avLst/>
          </a:prstGeom>
        </p:spPr>
      </p:pic>
      <p:sp>
        <p:nvSpPr>
          <p:cNvPr id="7" name="テキスト ボックス 6">
            <a:extLst>
              <a:ext uri="{FF2B5EF4-FFF2-40B4-BE49-F238E27FC236}">
                <a16:creationId xmlns:a16="http://schemas.microsoft.com/office/drawing/2014/main" id="{236917A8-F588-CB84-8B44-292946C021CF}"/>
              </a:ext>
            </a:extLst>
          </p:cNvPr>
          <p:cNvSpPr txBox="1"/>
          <p:nvPr/>
        </p:nvSpPr>
        <p:spPr>
          <a:xfrm>
            <a:off x="9146439" y="1847796"/>
            <a:ext cx="1647567" cy="400110"/>
          </a:xfrm>
          <a:prstGeom prst="rect">
            <a:avLst/>
          </a:prstGeom>
          <a:noFill/>
        </p:spPr>
        <p:txBody>
          <a:bodyPr wrap="none" rtlCol="0">
            <a:spAutoFit/>
          </a:bodyPr>
          <a:lstStyle/>
          <a:p>
            <a:r>
              <a:rPr kumimoji="1" lang="en-US" altLang="ja-JP" sz="2000" dirty="0">
                <a:latin typeface="Meiryo UI" panose="020B0604030504040204" pitchFamily="34" charset="-128"/>
                <a:ea typeface="Meiryo UI" panose="020B0604030504040204" pitchFamily="34" charset="-128"/>
              </a:rPr>
              <a:t>@watlablog</a:t>
            </a:r>
            <a:endParaRPr kumimoji="1" lang="ja-JP" altLang="en-US" sz="2000">
              <a:latin typeface="Meiryo UI" panose="020B0604030504040204" pitchFamily="34" charset="-128"/>
              <a:ea typeface="Meiryo UI" panose="020B0604030504040204" pitchFamily="34" charset="-128"/>
            </a:endParaRPr>
          </a:p>
        </p:txBody>
      </p:sp>
      <p:pic>
        <p:nvPicPr>
          <p:cNvPr id="12" name="図 11" descr="ダイアグラム&#10;&#10;低い精度で自動的に生成された説明">
            <a:extLst>
              <a:ext uri="{FF2B5EF4-FFF2-40B4-BE49-F238E27FC236}">
                <a16:creationId xmlns:a16="http://schemas.microsoft.com/office/drawing/2014/main" id="{0EEDE2B6-741A-C8B0-7172-871E4EB2B698}"/>
              </a:ext>
            </a:extLst>
          </p:cNvPr>
          <p:cNvPicPr>
            <a:picLocks noChangeAspect="1"/>
          </p:cNvPicPr>
          <p:nvPr/>
        </p:nvPicPr>
        <p:blipFill>
          <a:blip r:embed="rId8"/>
          <a:stretch>
            <a:fillRect/>
          </a:stretch>
        </p:blipFill>
        <p:spPr>
          <a:xfrm>
            <a:off x="8359357" y="2325629"/>
            <a:ext cx="2852929" cy="4017875"/>
          </a:xfrm>
          <a:prstGeom prst="rect">
            <a:avLst/>
          </a:prstGeom>
        </p:spPr>
      </p:pic>
    </p:spTree>
    <p:extLst>
      <p:ext uri="{BB962C8B-B14F-4D97-AF65-F5344CB8AC3E}">
        <p14:creationId xmlns:p14="http://schemas.microsoft.com/office/powerpoint/2010/main" val="2353139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2987B0C-876A-8063-1211-D9ACC7C8B5FB}"/>
              </a:ext>
            </a:extLst>
          </p:cNvPr>
          <p:cNvSpPr>
            <a:spLocks noGrp="1"/>
          </p:cNvSpPr>
          <p:nvPr>
            <p:ph type="sldNum" sz="quarter" idx="12"/>
          </p:nvPr>
        </p:nvSpPr>
        <p:spPr/>
        <p:txBody>
          <a:bodyPr/>
          <a:lstStyle/>
          <a:p>
            <a:fld id="{688AC3F1-FB39-6B45-8ED4-A511864D1977}" type="slidenum">
              <a:rPr kumimoji="1" lang="ja-JP" altLang="en-US" smtClean="0"/>
              <a:t>29</a:t>
            </a:fld>
            <a:endParaRPr kumimoji="1" lang="ja-JP" altLang="en-US"/>
          </a:p>
        </p:txBody>
      </p:sp>
      <p:pic>
        <p:nvPicPr>
          <p:cNvPr id="3" name="piano-fantasy-impronptu.wav">
            <a:hlinkClick r:id="" action="ppaction://media"/>
            <a:extLst>
              <a:ext uri="{FF2B5EF4-FFF2-40B4-BE49-F238E27FC236}">
                <a16:creationId xmlns:a16="http://schemas.microsoft.com/office/drawing/2014/main" id="{7C798586-AD1E-45F3-AAAE-094DDDD410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37597" y="5612269"/>
            <a:ext cx="812800" cy="812800"/>
          </a:xfrm>
          <a:prstGeom prst="rect">
            <a:avLst/>
          </a:prstGeom>
        </p:spPr>
      </p:pic>
      <p:sp>
        <p:nvSpPr>
          <p:cNvPr id="5" name="テキスト ボックス 4">
            <a:extLst>
              <a:ext uri="{FF2B5EF4-FFF2-40B4-BE49-F238E27FC236}">
                <a16:creationId xmlns:a16="http://schemas.microsoft.com/office/drawing/2014/main" id="{4BBFCC79-0536-A2A1-3170-7F0706C283CD}"/>
              </a:ext>
            </a:extLst>
          </p:cNvPr>
          <p:cNvSpPr txBox="1"/>
          <p:nvPr/>
        </p:nvSpPr>
        <p:spPr>
          <a:xfrm>
            <a:off x="10886" y="35657"/>
            <a:ext cx="4875053"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7.1.</a:t>
            </a:r>
            <a:r>
              <a:rPr lang="ja-JP" altLang="en-US" sz="3000" b="1">
                <a:latin typeface="Hiragino Maru Gothic Pro W4" panose="020F0400000000000000" pitchFamily="34" charset="-128"/>
                <a:ea typeface="Hiragino Maru Gothic Pro W4" panose="020F0400000000000000" pitchFamily="34" charset="-128"/>
              </a:rPr>
              <a:t>色々な音の可視化結果</a:t>
            </a:r>
            <a:endParaRPr lang="ja-JP" altLang="en-US" sz="2400" b="1">
              <a:solidFill>
                <a:srgbClr val="FF0000"/>
              </a:solidFill>
              <a:latin typeface="Hiragino Maru Gothic Pro W4" panose="020F0400000000000000" pitchFamily="34" charset="-128"/>
              <a:ea typeface="Hiragino Maru Gothic Pro W4" panose="020F0400000000000000" pitchFamily="34" charset="-128"/>
            </a:endParaRPr>
          </a:p>
        </p:txBody>
      </p:sp>
      <p:pic>
        <p:nvPicPr>
          <p:cNvPr id="4" name="図 3" descr="グラフ&#10;&#10;自動的に生成された説明">
            <a:extLst>
              <a:ext uri="{FF2B5EF4-FFF2-40B4-BE49-F238E27FC236}">
                <a16:creationId xmlns:a16="http://schemas.microsoft.com/office/drawing/2014/main" id="{D4BB0FDF-567E-1342-3837-20A02BCB0AC6}"/>
              </a:ext>
            </a:extLst>
          </p:cNvPr>
          <p:cNvPicPr>
            <a:picLocks noChangeAspect="1"/>
          </p:cNvPicPr>
          <p:nvPr/>
        </p:nvPicPr>
        <p:blipFill>
          <a:blip r:embed="rId6"/>
          <a:stretch>
            <a:fillRect/>
          </a:stretch>
        </p:blipFill>
        <p:spPr>
          <a:xfrm>
            <a:off x="295192" y="568923"/>
            <a:ext cx="7251700" cy="5715000"/>
          </a:xfrm>
          <a:prstGeom prst="rect">
            <a:avLst/>
          </a:prstGeom>
        </p:spPr>
      </p:pic>
      <p:sp>
        <p:nvSpPr>
          <p:cNvPr id="9" name="テキスト ボックス 8">
            <a:extLst>
              <a:ext uri="{FF2B5EF4-FFF2-40B4-BE49-F238E27FC236}">
                <a16:creationId xmlns:a16="http://schemas.microsoft.com/office/drawing/2014/main" id="{CA4A41C4-4446-0317-E163-BC4424EB9604}"/>
              </a:ext>
            </a:extLst>
          </p:cNvPr>
          <p:cNvSpPr txBox="1"/>
          <p:nvPr/>
        </p:nvSpPr>
        <p:spPr>
          <a:xfrm>
            <a:off x="8781283" y="1211822"/>
            <a:ext cx="1755609" cy="461665"/>
          </a:xfrm>
          <a:prstGeom prst="rect">
            <a:avLst/>
          </a:prstGeom>
          <a:noFill/>
        </p:spPr>
        <p:txBody>
          <a:bodyPr wrap="none" rtlCol="0">
            <a:spAutoFit/>
          </a:bodyPr>
          <a:lstStyle/>
          <a:p>
            <a:r>
              <a:rPr lang="ja-JP" altLang="en-US" sz="2400" b="1">
                <a:latin typeface="Hiragino Maru Gothic Pro W4" panose="020F0400000000000000" pitchFamily="34" charset="-128"/>
                <a:ea typeface="Hiragino Maru Gothic Pro W4" panose="020F0400000000000000" pitchFamily="34" charset="-128"/>
              </a:rPr>
              <a:t>ピアノの音</a:t>
            </a:r>
            <a:endParaRPr lang="en-US" altLang="ja-JP" sz="2400" b="1" dirty="0">
              <a:latin typeface="Hiragino Maru Gothic Pro W4" panose="020F0400000000000000" pitchFamily="34" charset="-128"/>
              <a:ea typeface="Hiragino Maru Gothic Pro W4" panose="020F0400000000000000" pitchFamily="34" charset="-128"/>
            </a:endParaRPr>
          </a:p>
        </p:txBody>
      </p:sp>
      <p:pic>
        <p:nvPicPr>
          <p:cNvPr id="6" name="図 5">
            <a:extLst>
              <a:ext uri="{FF2B5EF4-FFF2-40B4-BE49-F238E27FC236}">
                <a16:creationId xmlns:a16="http://schemas.microsoft.com/office/drawing/2014/main" id="{741D9573-9281-C20B-6316-6729D6838E72}"/>
              </a:ext>
            </a:extLst>
          </p:cNvPr>
          <p:cNvPicPr>
            <a:picLocks noChangeAspect="1"/>
          </p:cNvPicPr>
          <p:nvPr/>
        </p:nvPicPr>
        <p:blipFill>
          <a:blip r:embed="rId7"/>
          <a:stretch>
            <a:fillRect/>
          </a:stretch>
        </p:blipFill>
        <p:spPr>
          <a:xfrm>
            <a:off x="7627087" y="1673487"/>
            <a:ext cx="4064000" cy="3048000"/>
          </a:xfrm>
          <a:prstGeom prst="rect">
            <a:avLst/>
          </a:prstGeom>
        </p:spPr>
      </p:pic>
    </p:spTree>
    <p:extLst>
      <p:ext uri="{BB962C8B-B14F-4D97-AF65-F5344CB8AC3E}">
        <p14:creationId xmlns:p14="http://schemas.microsoft.com/office/powerpoint/2010/main" val="58934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descr="グラフ, ヒストグラム&#10;&#10;自動的に生成された説明">
            <a:extLst>
              <a:ext uri="{FF2B5EF4-FFF2-40B4-BE49-F238E27FC236}">
                <a16:creationId xmlns:a16="http://schemas.microsoft.com/office/drawing/2014/main" id="{A055FA15-CDEC-5BE3-A730-7670D71D41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50620" y="1088642"/>
            <a:ext cx="3793377" cy="2558399"/>
          </a:xfrm>
          <a:prstGeom prst="rect">
            <a:avLst/>
          </a:prstGeom>
        </p:spPr>
      </p:pic>
      <p:sp>
        <p:nvSpPr>
          <p:cNvPr id="2" name="スライド番号プレースホルダー 1">
            <a:extLst>
              <a:ext uri="{FF2B5EF4-FFF2-40B4-BE49-F238E27FC236}">
                <a16:creationId xmlns:a16="http://schemas.microsoft.com/office/drawing/2014/main" id="{B2987B0C-876A-8063-1211-D9ACC7C8B5FB}"/>
              </a:ext>
            </a:extLst>
          </p:cNvPr>
          <p:cNvSpPr>
            <a:spLocks noGrp="1"/>
          </p:cNvSpPr>
          <p:nvPr>
            <p:ph type="sldNum" sz="quarter" idx="12"/>
          </p:nvPr>
        </p:nvSpPr>
        <p:spPr/>
        <p:txBody>
          <a:bodyPr/>
          <a:lstStyle/>
          <a:p>
            <a:fld id="{688AC3F1-FB39-6B45-8ED4-A511864D1977}" type="slidenum">
              <a:rPr kumimoji="1" lang="ja-JP" altLang="en-US" smtClean="0"/>
              <a:t>30</a:t>
            </a:fld>
            <a:endParaRPr kumimoji="1" lang="ja-JP" altLang="en-US"/>
          </a:p>
        </p:txBody>
      </p:sp>
      <p:sp>
        <p:nvSpPr>
          <p:cNvPr id="5" name="テキスト ボックス 4">
            <a:extLst>
              <a:ext uri="{FF2B5EF4-FFF2-40B4-BE49-F238E27FC236}">
                <a16:creationId xmlns:a16="http://schemas.microsoft.com/office/drawing/2014/main" id="{4BBFCC79-0536-A2A1-3170-7F0706C283CD}"/>
              </a:ext>
            </a:extLst>
          </p:cNvPr>
          <p:cNvSpPr txBox="1"/>
          <p:nvPr/>
        </p:nvSpPr>
        <p:spPr>
          <a:xfrm>
            <a:off x="10886" y="35657"/>
            <a:ext cx="4875053"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7.1.</a:t>
            </a:r>
            <a:r>
              <a:rPr lang="ja-JP" altLang="en-US" sz="3000" b="1">
                <a:latin typeface="Hiragino Maru Gothic Pro W4" panose="020F0400000000000000" pitchFamily="34" charset="-128"/>
                <a:ea typeface="Hiragino Maru Gothic Pro W4" panose="020F0400000000000000" pitchFamily="34" charset="-128"/>
              </a:rPr>
              <a:t>色々な音の可視化結果</a:t>
            </a:r>
            <a:endParaRPr lang="ja-JP" altLang="en-US" sz="2400" b="1">
              <a:solidFill>
                <a:srgbClr val="FF0000"/>
              </a:solidFill>
              <a:latin typeface="Hiragino Maru Gothic Pro W4" panose="020F0400000000000000" pitchFamily="34" charset="-128"/>
              <a:ea typeface="Hiragino Maru Gothic Pro W4" panose="020F0400000000000000" pitchFamily="34" charset="-128"/>
            </a:endParaRPr>
          </a:p>
        </p:txBody>
      </p:sp>
      <p:pic>
        <p:nvPicPr>
          <p:cNvPr id="4" name="図 3" descr="グラフ&#10;&#10;自動的に生成された説明">
            <a:extLst>
              <a:ext uri="{FF2B5EF4-FFF2-40B4-BE49-F238E27FC236}">
                <a16:creationId xmlns:a16="http://schemas.microsoft.com/office/drawing/2014/main" id="{D4BB0FDF-567E-1342-3837-20A02BCB0AC6}"/>
              </a:ext>
            </a:extLst>
          </p:cNvPr>
          <p:cNvPicPr>
            <a:picLocks noChangeAspect="1"/>
          </p:cNvPicPr>
          <p:nvPr/>
        </p:nvPicPr>
        <p:blipFill>
          <a:blip r:embed="rId4"/>
          <a:stretch>
            <a:fillRect/>
          </a:stretch>
        </p:blipFill>
        <p:spPr>
          <a:xfrm>
            <a:off x="295192" y="568923"/>
            <a:ext cx="7251700" cy="5715000"/>
          </a:xfrm>
          <a:prstGeom prst="rect">
            <a:avLst/>
          </a:prstGeom>
        </p:spPr>
      </p:pic>
      <p:sp>
        <p:nvSpPr>
          <p:cNvPr id="10" name="正方形/長方形 9">
            <a:extLst>
              <a:ext uri="{FF2B5EF4-FFF2-40B4-BE49-F238E27FC236}">
                <a16:creationId xmlns:a16="http://schemas.microsoft.com/office/drawing/2014/main" id="{779F3EEA-9DF1-C364-D3F9-42FA48A401B1}"/>
              </a:ext>
            </a:extLst>
          </p:cNvPr>
          <p:cNvSpPr/>
          <p:nvPr/>
        </p:nvSpPr>
        <p:spPr>
          <a:xfrm>
            <a:off x="2110154" y="857969"/>
            <a:ext cx="1817077" cy="5144246"/>
          </a:xfrm>
          <a:prstGeom prst="rect">
            <a:avLst/>
          </a:prstGeom>
          <a:noFill/>
          <a:ln w="38100">
            <a:solidFill>
              <a:schemeClr val="tx1"/>
            </a:solidFill>
          </a:ln>
          <a:effectLst>
            <a:glow rad="381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10">
            <a:extLst>
              <a:ext uri="{FF2B5EF4-FFF2-40B4-BE49-F238E27FC236}">
                <a16:creationId xmlns:a16="http://schemas.microsoft.com/office/drawing/2014/main" id="{D83681AD-869D-D3A7-F262-C7B266D6CB86}"/>
              </a:ext>
            </a:extLst>
          </p:cNvPr>
          <p:cNvSpPr/>
          <p:nvPr/>
        </p:nvSpPr>
        <p:spPr>
          <a:xfrm>
            <a:off x="8719518" y="1238011"/>
            <a:ext cx="2594361" cy="826049"/>
          </a:xfrm>
          <a:custGeom>
            <a:avLst/>
            <a:gdLst>
              <a:gd name="connsiteX0" fmla="*/ 0 w 2651760"/>
              <a:gd name="connsiteY0" fmla="*/ 0 h 914400"/>
              <a:gd name="connsiteX1" fmla="*/ 563880 w 2651760"/>
              <a:gd name="connsiteY1" fmla="*/ 518160 h 914400"/>
              <a:gd name="connsiteX2" fmla="*/ 1021080 w 2651760"/>
              <a:gd name="connsiteY2" fmla="*/ 716280 h 914400"/>
              <a:gd name="connsiteX3" fmla="*/ 2651760 w 265176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2651760" h="914400">
                <a:moveTo>
                  <a:pt x="0" y="0"/>
                </a:moveTo>
                <a:cubicBezTo>
                  <a:pt x="196850" y="199390"/>
                  <a:pt x="393700" y="398780"/>
                  <a:pt x="563880" y="518160"/>
                </a:cubicBezTo>
                <a:cubicBezTo>
                  <a:pt x="734060" y="637540"/>
                  <a:pt x="673100" y="650240"/>
                  <a:pt x="1021080" y="716280"/>
                </a:cubicBezTo>
                <a:cubicBezTo>
                  <a:pt x="1369060" y="782320"/>
                  <a:pt x="2010410" y="848360"/>
                  <a:pt x="2651760" y="91440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84D756D-AB9A-9619-1D10-0EECAD1E4F85}"/>
              </a:ext>
            </a:extLst>
          </p:cNvPr>
          <p:cNvSpPr txBox="1"/>
          <p:nvPr/>
        </p:nvSpPr>
        <p:spPr>
          <a:xfrm>
            <a:off x="9827275" y="1510545"/>
            <a:ext cx="1107996" cy="369332"/>
          </a:xfrm>
          <a:prstGeom prst="rect">
            <a:avLst/>
          </a:prstGeom>
          <a:noFill/>
        </p:spPr>
        <p:txBody>
          <a:bodyPr wrap="square" rtlCol="0">
            <a:spAutoFit/>
          </a:bodyPr>
          <a:lstStyle/>
          <a:p>
            <a:r>
              <a:rPr lang="ja-JP" altLang="en-US">
                <a:latin typeface="Hiragino Maru Gothic Pro W4" panose="020F0400000000000000" pitchFamily="34" charset="-128"/>
                <a:ea typeface="Hiragino Maru Gothic Pro W4" panose="020F0400000000000000" pitchFamily="34" charset="-128"/>
              </a:rPr>
              <a:t>減衰振動</a:t>
            </a:r>
            <a:endParaRPr lang="en-US" altLang="ja-JP" dirty="0">
              <a:latin typeface="Hiragino Maru Gothic Pro W4" panose="020F0400000000000000" pitchFamily="34" charset="-128"/>
              <a:ea typeface="Hiragino Maru Gothic Pro W4" panose="020F0400000000000000" pitchFamily="34" charset="-128"/>
            </a:endParaRPr>
          </a:p>
        </p:txBody>
      </p:sp>
      <p:cxnSp>
        <p:nvCxnSpPr>
          <p:cNvPr id="14" name="直線矢印コネクタ 13">
            <a:extLst>
              <a:ext uri="{FF2B5EF4-FFF2-40B4-BE49-F238E27FC236}">
                <a16:creationId xmlns:a16="http://schemas.microsoft.com/office/drawing/2014/main" id="{9ECA72BD-F0B3-B0BE-A678-A8EFFB32F78B}"/>
              </a:ext>
            </a:extLst>
          </p:cNvPr>
          <p:cNvCxnSpPr>
            <a:cxnSpLocks/>
          </p:cNvCxnSpPr>
          <p:nvPr/>
        </p:nvCxnSpPr>
        <p:spPr>
          <a:xfrm>
            <a:off x="8692007" y="919686"/>
            <a:ext cx="0" cy="31832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7AB0688E-B54C-BDA1-8A87-131DE1D329F7}"/>
              </a:ext>
            </a:extLst>
          </p:cNvPr>
          <p:cNvSpPr txBox="1"/>
          <p:nvPr/>
        </p:nvSpPr>
        <p:spPr>
          <a:xfrm>
            <a:off x="8356966" y="568923"/>
            <a:ext cx="646331" cy="369332"/>
          </a:xfrm>
          <a:prstGeom prst="rect">
            <a:avLst/>
          </a:prstGeom>
          <a:noFill/>
        </p:spPr>
        <p:txBody>
          <a:bodyPr wrap="square" rtlCol="0">
            <a:spAutoFit/>
          </a:bodyPr>
          <a:lstStyle/>
          <a:p>
            <a:r>
              <a:rPr lang="ja-JP" altLang="en-US">
                <a:latin typeface="Hiragino Maru Gothic Pro W4" panose="020F0400000000000000" pitchFamily="34" charset="-128"/>
                <a:ea typeface="Hiragino Maru Gothic Pro W4" panose="020F0400000000000000" pitchFamily="34" charset="-128"/>
              </a:rPr>
              <a:t>打鍵</a:t>
            </a:r>
            <a:endParaRPr lang="en-US" altLang="ja-JP" dirty="0">
              <a:latin typeface="Hiragino Maru Gothic Pro W4" panose="020F0400000000000000" pitchFamily="34" charset="-128"/>
              <a:ea typeface="Hiragino Maru Gothic Pro W4" panose="020F0400000000000000" pitchFamily="34" charset="-128"/>
            </a:endParaRPr>
          </a:p>
        </p:txBody>
      </p:sp>
      <p:pic>
        <p:nvPicPr>
          <p:cNvPr id="3" name="図 2" descr="グラフ&#10;&#10;自動的に生成された説明">
            <a:extLst>
              <a:ext uri="{FF2B5EF4-FFF2-40B4-BE49-F238E27FC236}">
                <a16:creationId xmlns:a16="http://schemas.microsoft.com/office/drawing/2014/main" id="{C13BB923-2970-2DE3-63DD-E2FEF99302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98175" y="4701570"/>
            <a:ext cx="4098266" cy="1251610"/>
          </a:xfrm>
          <a:prstGeom prst="rect">
            <a:avLst/>
          </a:prstGeom>
        </p:spPr>
      </p:pic>
      <p:pic>
        <p:nvPicPr>
          <p:cNvPr id="6" name="図 5" descr="ダイアグラム&#10;&#10;自動的に生成された説明">
            <a:extLst>
              <a:ext uri="{FF2B5EF4-FFF2-40B4-BE49-F238E27FC236}">
                <a16:creationId xmlns:a16="http://schemas.microsoft.com/office/drawing/2014/main" id="{967FAF0A-F9C8-AB94-0BA6-7FF38EA4DD45}"/>
              </a:ext>
            </a:extLst>
          </p:cNvPr>
          <p:cNvPicPr>
            <a:picLocks noChangeAspect="1"/>
          </p:cNvPicPr>
          <p:nvPr/>
        </p:nvPicPr>
        <p:blipFill>
          <a:blip r:embed="rId6"/>
          <a:stretch>
            <a:fillRect/>
          </a:stretch>
        </p:blipFill>
        <p:spPr>
          <a:xfrm flipH="1">
            <a:off x="10016698" y="3924615"/>
            <a:ext cx="1711562" cy="761273"/>
          </a:xfrm>
          <a:prstGeom prst="rect">
            <a:avLst/>
          </a:prstGeom>
        </p:spPr>
      </p:pic>
      <p:cxnSp>
        <p:nvCxnSpPr>
          <p:cNvPr id="7" name="直線矢印コネクタ 6">
            <a:extLst>
              <a:ext uri="{FF2B5EF4-FFF2-40B4-BE49-F238E27FC236}">
                <a16:creationId xmlns:a16="http://schemas.microsoft.com/office/drawing/2014/main" id="{105B286C-74AF-EE39-1386-D602BBA1B039}"/>
              </a:ext>
            </a:extLst>
          </p:cNvPr>
          <p:cNvCxnSpPr>
            <a:cxnSpLocks/>
          </p:cNvCxnSpPr>
          <p:nvPr/>
        </p:nvCxnSpPr>
        <p:spPr>
          <a:xfrm>
            <a:off x="10439400" y="3924615"/>
            <a:ext cx="284019" cy="293502"/>
          </a:xfrm>
          <a:prstGeom prst="straightConnector1">
            <a:avLst/>
          </a:prstGeom>
          <a:ln w="9525">
            <a:solidFill>
              <a:schemeClr val="tx1"/>
            </a:solidFill>
            <a:tailEnd type="oval"/>
          </a:ln>
        </p:spPr>
        <p:style>
          <a:lnRef idx="2">
            <a:schemeClr val="accent1"/>
          </a:lnRef>
          <a:fillRef idx="0">
            <a:schemeClr val="accent1"/>
          </a:fillRef>
          <a:effectRef idx="1">
            <a:schemeClr val="accent1"/>
          </a:effectRef>
          <a:fontRef idx="minor">
            <a:schemeClr val="tx1"/>
          </a:fontRef>
        </p:style>
      </p:cxnSp>
      <p:sp>
        <p:nvSpPr>
          <p:cNvPr id="15" name="テキスト ボックス 14">
            <a:extLst>
              <a:ext uri="{FF2B5EF4-FFF2-40B4-BE49-F238E27FC236}">
                <a16:creationId xmlns:a16="http://schemas.microsoft.com/office/drawing/2014/main" id="{F48FB686-1AB1-770A-9B15-52F4DBBF6469}"/>
              </a:ext>
            </a:extLst>
          </p:cNvPr>
          <p:cNvSpPr txBox="1"/>
          <p:nvPr/>
        </p:nvSpPr>
        <p:spPr>
          <a:xfrm>
            <a:off x="9968058" y="3708864"/>
            <a:ext cx="1107996" cy="276999"/>
          </a:xfrm>
          <a:prstGeom prst="rect">
            <a:avLst/>
          </a:prstGeom>
          <a:noFill/>
        </p:spPr>
        <p:txBody>
          <a:bodyPr wrap="square" rtlCol="0">
            <a:spAutoFit/>
          </a:bodyPr>
          <a:lstStyle/>
          <a:p>
            <a:r>
              <a:rPr lang="ja-JP" altLang="en-US" sz="1200">
                <a:latin typeface="Hiragino Maru Gothic Pro W4" panose="020F0400000000000000" pitchFamily="34" charset="-128"/>
                <a:ea typeface="Hiragino Maru Gothic Pro W4" panose="020F0400000000000000" pitchFamily="34" charset="-128"/>
              </a:rPr>
              <a:t>ハンマー</a:t>
            </a:r>
            <a:endParaRPr lang="en-US" altLang="ja-JP" sz="1200" dirty="0">
              <a:latin typeface="Hiragino Maru Gothic Pro W4" panose="020F0400000000000000" pitchFamily="34" charset="-128"/>
              <a:ea typeface="Hiragino Maru Gothic Pro W4" panose="020F0400000000000000" pitchFamily="34" charset="-128"/>
            </a:endParaRPr>
          </a:p>
        </p:txBody>
      </p:sp>
      <p:sp>
        <p:nvSpPr>
          <p:cNvPr id="17" name="テキスト ボックス 16">
            <a:extLst>
              <a:ext uri="{FF2B5EF4-FFF2-40B4-BE49-F238E27FC236}">
                <a16:creationId xmlns:a16="http://schemas.microsoft.com/office/drawing/2014/main" id="{12748CF1-ACFF-5BC9-F2BC-715195E0E12A}"/>
              </a:ext>
            </a:extLst>
          </p:cNvPr>
          <p:cNvSpPr txBox="1"/>
          <p:nvPr/>
        </p:nvSpPr>
        <p:spPr>
          <a:xfrm>
            <a:off x="11319073" y="3552984"/>
            <a:ext cx="338554" cy="276999"/>
          </a:xfrm>
          <a:prstGeom prst="rect">
            <a:avLst/>
          </a:prstGeom>
          <a:noFill/>
        </p:spPr>
        <p:txBody>
          <a:bodyPr wrap="none" rtlCol="0">
            <a:spAutoFit/>
          </a:bodyPr>
          <a:lstStyle/>
          <a:p>
            <a:r>
              <a:rPr lang="ja-JP" altLang="en-US" sz="1200">
                <a:latin typeface="Hiragino Maru Gothic Pro W4" panose="020F0400000000000000" pitchFamily="34" charset="-128"/>
                <a:ea typeface="Hiragino Maru Gothic Pro W4" panose="020F0400000000000000" pitchFamily="34" charset="-128"/>
              </a:rPr>
              <a:t>弦</a:t>
            </a:r>
            <a:endParaRPr lang="en-US" altLang="ja-JP" sz="1200" dirty="0">
              <a:latin typeface="Hiragino Maru Gothic Pro W4" panose="020F0400000000000000" pitchFamily="34" charset="-128"/>
              <a:ea typeface="Hiragino Maru Gothic Pro W4" panose="020F0400000000000000" pitchFamily="34" charset="-128"/>
            </a:endParaRPr>
          </a:p>
        </p:txBody>
      </p:sp>
      <p:cxnSp>
        <p:nvCxnSpPr>
          <p:cNvPr id="18" name="直線矢印コネクタ 17">
            <a:extLst>
              <a:ext uri="{FF2B5EF4-FFF2-40B4-BE49-F238E27FC236}">
                <a16:creationId xmlns:a16="http://schemas.microsoft.com/office/drawing/2014/main" id="{BA96A259-DCA9-AA35-7D6E-32F21606C397}"/>
              </a:ext>
            </a:extLst>
          </p:cNvPr>
          <p:cNvCxnSpPr>
            <a:cxnSpLocks/>
          </p:cNvCxnSpPr>
          <p:nvPr/>
        </p:nvCxnSpPr>
        <p:spPr>
          <a:xfrm flipH="1">
            <a:off x="11396868" y="3772747"/>
            <a:ext cx="77852" cy="269435"/>
          </a:xfrm>
          <a:prstGeom prst="straightConnector1">
            <a:avLst/>
          </a:prstGeom>
          <a:ln w="9525">
            <a:solidFill>
              <a:schemeClr val="tx1"/>
            </a:solidFill>
            <a:tailEnd type="oval"/>
          </a:ln>
        </p:spPr>
        <p:style>
          <a:lnRef idx="2">
            <a:schemeClr val="accent1"/>
          </a:lnRef>
          <a:fillRef idx="0">
            <a:schemeClr val="accent1"/>
          </a:fillRef>
          <a:effectRef idx="1">
            <a:schemeClr val="accent1"/>
          </a:effectRef>
          <a:fontRef idx="minor">
            <a:schemeClr val="tx1"/>
          </a:fontRef>
        </p:style>
      </p:cxnSp>
      <p:sp>
        <p:nvSpPr>
          <p:cNvPr id="24" name="右矢印 23">
            <a:extLst>
              <a:ext uri="{FF2B5EF4-FFF2-40B4-BE49-F238E27FC236}">
                <a16:creationId xmlns:a16="http://schemas.microsoft.com/office/drawing/2014/main" id="{0064F57D-C942-CAAA-C06C-E5A7650FC57B}"/>
              </a:ext>
            </a:extLst>
          </p:cNvPr>
          <p:cNvSpPr/>
          <p:nvPr/>
        </p:nvSpPr>
        <p:spPr>
          <a:xfrm rot="5400000">
            <a:off x="8604756" y="3669901"/>
            <a:ext cx="968226" cy="738702"/>
          </a:xfrm>
          <a:prstGeom prst="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B683244E-D3CC-5EC2-E3CC-E07BA3A79A62}"/>
              </a:ext>
            </a:extLst>
          </p:cNvPr>
          <p:cNvSpPr txBox="1"/>
          <p:nvPr/>
        </p:nvSpPr>
        <p:spPr>
          <a:xfrm>
            <a:off x="8061123" y="6014444"/>
            <a:ext cx="3735318" cy="276999"/>
          </a:xfrm>
          <a:prstGeom prst="rect">
            <a:avLst/>
          </a:prstGeom>
          <a:noFill/>
        </p:spPr>
        <p:txBody>
          <a:bodyPr wrap="none" rtlCol="0">
            <a:spAutoFit/>
          </a:bodyPr>
          <a:lstStyle/>
          <a:p>
            <a:r>
              <a:rPr lang="en-US" altLang="ja-JP" sz="1200" dirty="0">
                <a:latin typeface="Hiragino Maru Gothic Pro W4" panose="020F0400000000000000" pitchFamily="34" charset="-128"/>
                <a:ea typeface="Hiragino Maru Gothic Pro W4" panose="020F0400000000000000" pitchFamily="34" charset="-128"/>
              </a:rPr>
              <a:t>SciPy </a:t>
            </a:r>
            <a:r>
              <a:rPr lang="en-US" altLang="ja-JP" sz="1200" dirty="0" err="1">
                <a:latin typeface="Hiragino Maru Gothic Pro W4" panose="020F0400000000000000" pitchFamily="34" charset="-128"/>
                <a:ea typeface="Hiragino Maru Gothic Pro W4" panose="020F0400000000000000" pitchFamily="34" charset="-128"/>
              </a:rPr>
              <a:t>odeint</a:t>
            </a:r>
            <a:r>
              <a:rPr lang="ja-JP" altLang="en-US" sz="1200">
                <a:latin typeface="Hiragino Maru Gothic Pro W4" panose="020F0400000000000000" pitchFamily="34" charset="-128"/>
                <a:ea typeface="Hiragino Maru Gothic Pro W4" panose="020F0400000000000000" pitchFamily="34" charset="-128"/>
              </a:rPr>
              <a:t>による弦振動のシミュレーション結果</a:t>
            </a:r>
            <a:endParaRPr lang="en-US" altLang="ja-JP" sz="1200" dirty="0">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3710999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31</a:t>
            </a:fld>
            <a:endParaRPr kumimoji="1" lang="ja-JP" altLang="en-US"/>
          </a:p>
        </p:txBody>
      </p:sp>
      <p:sp>
        <p:nvSpPr>
          <p:cNvPr id="5" name="テキスト ボックス 4">
            <a:extLst>
              <a:ext uri="{FF2B5EF4-FFF2-40B4-BE49-F238E27FC236}">
                <a16:creationId xmlns:a16="http://schemas.microsoft.com/office/drawing/2014/main" id="{EAFB6BE5-ECB4-A4E2-4DF4-0EF77FC29497}"/>
              </a:ext>
            </a:extLst>
          </p:cNvPr>
          <p:cNvSpPr txBox="1"/>
          <p:nvPr/>
        </p:nvSpPr>
        <p:spPr>
          <a:xfrm>
            <a:off x="10886" y="35657"/>
            <a:ext cx="970137" cy="553998"/>
          </a:xfrm>
          <a:prstGeom prst="rect">
            <a:avLst/>
          </a:prstGeom>
          <a:noFill/>
        </p:spPr>
        <p:txBody>
          <a:bodyPr wrap="none" rtlCol="0">
            <a:spAutoFit/>
          </a:bodyPr>
          <a:lstStyle/>
          <a:p>
            <a:r>
              <a:rPr kumimoji="1" lang="ja-JP" altLang="en-US" sz="3000" b="1">
                <a:latin typeface="Hiragino Maru Gothic Pro W4" panose="020F0400000000000000" pitchFamily="34" charset="-128"/>
                <a:ea typeface="Hiragino Maru Gothic Pro W4" panose="020F0400000000000000" pitchFamily="34" charset="-128"/>
              </a:rPr>
              <a:t>目次</a:t>
            </a:r>
          </a:p>
        </p:txBody>
      </p:sp>
      <p:sp>
        <p:nvSpPr>
          <p:cNvPr id="6" name="テキスト ボックス 5">
            <a:extLst>
              <a:ext uri="{FF2B5EF4-FFF2-40B4-BE49-F238E27FC236}">
                <a16:creationId xmlns:a16="http://schemas.microsoft.com/office/drawing/2014/main" id="{24AF8744-35BD-D0E6-3CD0-E334BDF3A375}"/>
              </a:ext>
            </a:extLst>
          </p:cNvPr>
          <p:cNvSpPr txBox="1"/>
          <p:nvPr/>
        </p:nvSpPr>
        <p:spPr>
          <a:xfrm>
            <a:off x="95844" y="754114"/>
            <a:ext cx="5519460" cy="2708434"/>
          </a:xfrm>
          <a:prstGeom prst="rect">
            <a:avLst/>
          </a:prstGeom>
          <a:noFill/>
        </p:spPr>
        <p:txBody>
          <a:bodyPr wrap="none" rtlCol="0">
            <a:spAutoFit/>
          </a:bodyPr>
          <a:lstStyle/>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自己紹介</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このトークについて</a:t>
            </a:r>
            <a:endParaRPr kumimoji="1"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rPr>
              <a:t>Python</a:t>
            </a: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で信号処理をするメリット</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環境構築</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kumimoji="1"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音声分析のために知っておくべき基礎知識</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スペクトログラムの描き方</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kumimoji="1"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色々な音の可視化結果</a:t>
            </a:r>
            <a:endParaRPr kumimoji="1"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3000">
                <a:latin typeface="Hiragino Maru Gothic Pro W4" panose="020F0400000000000000" pitchFamily="34" charset="-128"/>
                <a:ea typeface="Hiragino Maru Gothic Pro W4" panose="020F0400000000000000" pitchFamily="34" charset="-128"/>
              </a:rPr>
              <a:t>まとめ</a:t>
            </a:r>
            <a:endParaRPr kumimoji="1"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1202718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F44FD45-9A0B-A6B5-661D-9FF43395FE06}"/>
              </a:ext>
            </a:extLst>
          </p:cNvPr>
          <p:cNvSpPr>
            <a:spLocks noGrp="1"/>
          </p:cNvSpPr>
          <p:nvPr>
            <p:ph type="sldNum" sz="quarter" idx="12"/>
          </p:nvPr>
        </p:nvSpPr>
        <p:spPr/>
        <p:txBody>
          <a:bodyPr/>
          <a:lstStyle/>
          <a:p>
            <a:fld id="{688AC3F1-FB39-6B45-8ED4-A511864D1977}" type="slidenum">
              <a:rPr kumimoji="1" lang="ja-JP" altLang="en-US" smtClean="0"/>
              <a:t>32</a:t>
            </a:fld>
            <a:endParaRPr kumimoji="1" lang="ja-JP" altLang="en-US"/>
          </a:p>
        </p:txBody>
      </p:sp>
      <p:sp>
        <p:nvSpPr>
          <p:cNvPr id="10" name="テキスト ボックス 9">
            <a:extLst>
              <a:ext uri="{FF2B5EF4-FFF2-40B4-BE49-F238E27FC236}">
                <a16:creationId xmlns:a16="http://schemas.microsoft.com/office/drawing/2014/main" id="{4973CA9B-777F-A34B-7327-22677A4F0BDF}"/>
              </a:ext>
            </a:extLst>
          </p:cNvPr>
          <p:cNvSpPr txBox="1"/>
          <p:nvPr/>
        </p:nvSpPr>
        <p:spPr>
          <a:xfrm>
            <a:off x="10886" y="35657"/>
            <a:ext cx="1744388"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8.</a:t>
            </a:r>
            <a:r>
              <a:rPr lang="ja-JP" altLang="en-US" sz="3000" b="1">
                <a:latin typeface="Hiragino Maru Gothic Pro W4" panose="020F0400000000000000" pitchFamily="34" charset="-128"/>
                <a:ea typeface="Hiragino Maru Gothic Pro W4" panose="020F0400000000000000" pitchFamily="34" charset="-128"/>
              </a:rPr>
              <a:t>まとめ</a:t>
            </a:r>
            <a:endParaRPr lang="ja-JP" altLang="en-US" sz="2400" b="1">
              <a:solidFill>
                <a:srgbClr val="FF0000"/>
              </a:solidFill>
              <a:latin typeface="Hiragino Maru Gothic Pro W4" panose="020F0400000000000000" pitchFamily="34" charset="-128"/>
              <a:ea typeface="Hiragino Maru Gothic Pro W4" panose="020F0400000000000000" pitchFamily="34" charset="-128"/>
            </a:endParaRPr>
          </a:p>
        </p:txBody>
      </p:sp>
      <p:sp>
        <p:nvSpPr>
          <p:cNvPr id="3" name="テキスト ボックス 2">
            <a:extLst>
              <a:ext uri="{FF2B5EF4-FFF2-40B4-BE49-F238E27FC236}">
                <a16:creationId xmlns:a16="http://schemas.microsoft.com/office/drawing/2014/main" id="{FE41215D-1E7F-3E7D-B43B-4E4CD853CF34}"/>
              </a:ext>
            </a:extLst>
          </p:cNvPr>
          <p:cNvSpPr txBox="1"/>
          <p:nvPr/>
        </p:nvSpPr>
        <p:spPr>
          <a:xfrm>
            <a:off x="95844" y="754114"/>
            <a:ext cx="9703297" cy="3046988"/>
          </a:xfrm>
          <a:prstGeom prst="rect">
            <a:avLst/>
          </a:prstGeom>
          <a:noFill/>
        </p:spPr>
        <p:txBody>
          <a:bodyPr wrap="none" rtlCol="0">
            <a:spAutoFit/>
          </a:bodyPr>
          <a:lstStyle/>
          <a:p>
            <a:pPr marL="342900" indent="-342900">
              <a:buFont typeface="Wingdings" pitchFamily="2" charset="2"/>
              <a:buChar char="n"/>
            </a:pPr>
            <a:r>
              <a:rPr lang="ja-JP" altLang="en-US" sz="2400">
                <a:latin typeface="Hiragino Maru Gothic Pro W4" panose="020F0400000000000000" pitchFamily="34" charset="-128"/>
                <a:ea typeface="Hiragino Maru Gothic Pro W4" panose="020F0400000000000000" pitchFamily="34" charset="-128"/>
              </a:rPr>
              <a:t>このトークで説明した内容</a:t>
            </a:r>
            <a:endParaRPr lang="en-US" altLang="ja-JP" sz="2400" dirty="0">
              <a:latin typeface="Hiragino Maru Gothic Pro W4" panose="020F0400000000000000" pitchFamily="34" charset="-128"/>
              <a:ea typeface="Hiragino Maru Gothic Pro W4" panose="020F0400000000000000" pitchFamily="34" charset="-128"/>
            </a:endParaRPr>
          </a:p>
          <a:p>
            <a:pPr marL="800100" lvl="1" indent="-342900">
              <a:buFont typeface="Arial" panose="020B0604020202020204" pitchFamily="34" charset="0"/>
              <a:buChar char="•"/>
            </a:pPr>
            <a:r>
              <a:rPr lang="ja-JP" altLang="en-US" sz="2400">
                <a:latin typeface="Hiragino Maru Gothic Pro W4" panose="020F0400000000000000" pitchFamily="34" charset="-128"/>
                <a:ea typeface="Hiragino Maru Gothic Pro W4" panose="020F0400000000000000" pitchFamily="34" charset="-128"/>
              </a:rPr>
              <a:t>録音</a:t>
            </a:r>
            <a:r>
              <a:rPr lang="en-US" altLang="ja-JP" sz="2400" dirty="0">
                <a:latin typeface="Hiragino Maru Gothic Pro W4" panose="020F0400000000000000" pitchFamily="34" charset="-128"/>
                <a:ea typeface="Hiragino Maru Gothic Pro W4" panose="020F0400000000000000" pitchFamily="34" charset="-128"/>
              </a:rPr>
              <a:t>/</a:t>
            </a:r>
            <a:r>
              <a:rPr lang="ja-JP" altLang="en-US" sz="2400">
                <a:latin typeface="Hiragino Maru Gothic Pro W4" panose="020F0400000000000000" pitchFamily="34" charset="-128"/>
                <a:ea typeface="Hiragino Maru Gothic Pro W4" panose="020F0400000000000000" pitchFamily="34" charset="-128"/>
              </a:rPr>
              <a:t>フーリエ変換</a:t>
            </a:r>
            <a:r>
              <a:rPr lang="en-US" altLang="ja-JP" sz="2400" dirty="0">
                <a:latin typeface="Hiragino Maru Gothic Pro W4" panose="020F0400000000000000" pitchFamily="34" charset="-128"/>
                <a:ea typeface="Hiragino Maru Gothic Pro W4" panose="020F0400000000000000" pitchFamily="34" charset="-128"/>
              </a:rPr>
              <a:t>/</a:t>
            </a:r>
            <a:r>
              <a:rPr lang="ja-JP" altLang="en-US" sz="2400">
                <a:latin typeface="Hiragino Maru Gothic Pro W4" panose="020F0400000000000000" pitchFamily="34" charset="-128"/>
                <a:ea typeface="Hiragino Maru Gothic Pro W4" panose="020F0400000000000000" pitchFamily="34" charset="-128"/>
              </a:rPr>
              <a:t>スペクトログラム描画をする方法</a:t>
            </a:r>
            <a:endParaRPr lang="en-US" altLang="ja-JP" sz="2400" dirty="0">
              <a:latin typeface="Hiragino Maru Gothic Pro W4" panose="020F0400000000000000" pitchFamily="34" charset="-128"/>
              <a:ea typeface="Hiragino Maru Gothic Pro W4" panose="020F0400000000000000" pitchFamily="34" charset="-128"/>
            </a:endParaRPr>
          </a:p>
          <a:p>
            <a:pPr marL="800100" lvl="1" indent="-342900">
              <a:buFont typeface="Arial" panose="020B0604020202020204" pitchFamily="34" charset="0"/>
              <a:buChar char="•"/>
            </a:pPr>
            <a:r>
              <a:rPr lang="ja-JP" altLang="en-US" sz="2400">
                <a:latin typeface="Hiragino Maru Gothic Pro W4" panose="020F0400000000000000" pitchFamily="34" charset="-128"/>
                <a:ea typeface="Hiragino Maru Gothic Pro W4" panose="020F0400000000000000" pitchFamily="34" charset="-128"/>
              </a:rPr>
              <a:t>スペクトログラムの見方</a:t>
            </a:r>
            <a:endParaRPr lang="en-US" altLang="ja-JP" sz="2400" dirty="0">
              <a:latin typeface="Hiragino Maru Gothic Pro W4" panose="020F0400000000000000" pitchFamily="34" charset="-128"/>
              <a:ea typeface="Hiragino Maru Gothic Pro W4" panose="020F0400000000000000" pitchFamily="34" charset="-128"/>
            </a:endParaRPr>
          </a:p>
          <a:p>
            <a:pPr marL="800100" lvl="1" indent="-342900">
              <a:buFont typeface="Arial" panose="020B0604020202020204" pitchFamily="34" charset="0"/>
              <a:buChar char="•"/>
            </a:pPr>
            <a:endParaRPr lang="en-US" altLang="ja-JP" sz="2400" dirty="0">
              <a:latin typeface="Hiragino Maru Gothic Pro W4" panose="020F0400000000000000" pitchFamily="34" charset="-128"/>
              <a:ea typeface="Hiragino Maru Gothic Pro W4" panose="020F0400000000000000" pitchFamily="34" charset="-128"/>
            </a:endParaRPr>
          </a:p>
          <a:p>
            <a:pPr marL="342900" indent="-342900">
              <a:buFont typeface="Wingdings" pitchFamily="2" charset="2"/>
              <a:buChar char="n"/>
            </a:pPr>
            <a:r>
              <a:rPr lang="ja-JP" altLang="en-US" sz="2400">
                <a:latin typeface="Hiragino Maru Gothic Pro W4" panose="020F0400000000000000" pitchFamily="34" charset="-128"/>
                <a:ea typeface="Hiragino Maru Gothic Pro W4" panose="020F0400000000000000" pitchFamily="34" charset="-128"/>
              </a:rPr>
              <a:t>スペクトログラムの応用</a:t>
            </a:r>
            <a:endParaRPr lang="en-US" altLang="ja-JP" sz="2400" dirty="0">
              <a:latin typeface="Hiragino Maru Gothic Pro W4" panose="020F0400000000000000" pitchFamily="34" charset="-128"/>
              <a:ea typeface="Hiragino Maru Gothic Pro W4" panose="020F0400000000000000" pitchFamily="34" charset="-128"/>
            </a:endParaRPr>
          </a:p>
          <a:p>
            <a:pPr marL="800100" lvl="1" indent="-342900">
              <a:buFont typeface="Arial" panose="020B0604020202020204" pitchFamily="34" charset="0"/>
              <a:buChar char="•"/>
            </a:pPr>
            <a:r>
              <a:rPr lang="ja-JP" altLang="en-US" sz="2400">
                <a:latin typeface="Hiragino Maru Gothic Pro W4" panose="020F0400000000000000" pitchFamily="34" charset="-128"/>
                <a:ea typeface="Hiragino Maru Gothic Pro W4" panose="020F0400000000000000" pitchFamily="34" charset="-128"/>
              </a:rPr>
              <a:t>スペクトログラムは</a:t>
            </a:r>
            <a:r>
              <a:rPr lang="en-US" altLang="ja-JP" sz="2400" dirty="0">
                <a:latin typeface="Hiragino Maru Gothic Pro W4" panose="020F0400000000000000" pitchFamily="34" charset="-128"/>
                <a:ea typeface="Hiragino Maru Gothic Pro W4" panose="020F0400000000000000" pitchFamily="34" charset="-128"/>
              </a:rPr>
              <a:t>CNN</a:t>
            </a:r>
            <a:r>
              <a:rPr lang="ja-JP" altLang="en-US" sz="2400">
                <a:latin typeface="Hiragino Maru Gothic Pro W4" panose="020F0400000000000000" pitchFamily="34" charset="-128"/>
                <a:ea typeface="Hiragino Maru Gothic Pro W4" panose="020F0400000000000000" pitchFamily="34" charset="-128"/>
              </a:rPr>
              <a:t>（畳み込みニューラルネットワーク）</a:t>
            </a:r>
            <a:br>
              <a:rPr lang="en-US" altLang="ja-JP" sz="2400" dirty="0">
                <a:latin typeface="Hiragino Maru Gothic Pro W4" panose="020F0400000000000000" pitchFamily="34" charset="-128"/>
                <a:ea typeface="Hiragino Maru Gothic Pro W4" panose="020F0400000000000000" pitchFamily="34" charset="-128"/>
              </a:rPr>
            </a:br>
            <a:r>
              <a:rPr lang="ja-JP" altLang="en-US" sz="2400">
                <a:latin typeface="Hiragino Maru Gothic Pro W4" panose="020F0400000000000000" pitchFamily="34" charset="-128"/>
                <a:ea typeface="Hiragino Maru Gothic Pro W4" panose="020F0400000000000000" pitchFamily="34" charset="-128"/>
              </a:rPr>
              <a:t>の入力データに使用可能</a:t>
            </a:r>
            <a:br>
              <a:rPr lang="en-US" altLang="ja-JP" sz="2400" dirty="0">
                <a:latin typeface="Hiragino Maru Gothic Pro W4" panose="020F0400000000000000" pitchFamily="34" charset="-128"/>
                <a:ea typeface="Hiragino Maru Gothic Pro W4" panose="020F0400000000000000" pitchFamily="34" charset="-128"/>
              </a:rPr>
            </a:br>
            <a:r>
              <a:rPr lang="ja-JP" altLang="en-US" sz="2400">
                <a:latin typeface="Hiragino Maru Gothic Pro W4" panose="020F0400000000000000" pitchFamily="34" charset="-128"/>
                <a:ea typeface="Hiragino Maru Gothic Pro W4" panose="020F0400000000000000" pitchFamily="34" charset="-128"/>
              </a:rPr>
              <a:t>→異常検知、音声分類等のアプリケーションに活用可能</a:t>
            </a:r>
          </a:p>
        </p:txBody>
      </p:sp>
      <p:sp>
        <p:nvSpPr>
          <p:cNvPr id="5" name="テキスト ボックス 4">
            <a:extLst>
              <a:ext uri="{FF2B5EF4-FFF2-40B4-BE49-F238E27FC236}">
                <a16:creationId xmlns:a16="http://schemas.microsoft.com/office/drawing/2014/main" id="{00D57D3E-467E-0D27-B880-40A88FB7F623}"/>
              </a:ext>
            </a:extLst>
          </p:cNvPr>
          <p:cNvSpPr txBox="1"/>
          <p:nvPr/>
        </p:nvSpPr>
        <p:spPr>
          <a:xfrm>
            <a:off x="0" y="4714038"/>
            <a:ext cx="12192000" cy="584775"/>
          </a:xfrm>
          <a:prstGeom prst="rect">
            <a:avLst/>
          </a:prstGeom>
          <a:noFill/>
        </p:spPr>
        <p:txBody>
          <a:bodyPr wrap="square" rtlCol="0">
            <a:spAutoFit/>
          </a:bodyPr>
          <a:lstStyle/>
          <a:p>
            <a:pPr algn="ctr"/>
            <a:r>
              <a:rPr lang="ja-JP" altLang="en-US" sz="3200">
                <a:solidFill>
                  <a:srgbClr val="0432FF"/>
                </a:solidFill>
                <a:effectLst>
                  <a:glow rad="139700">
                    <a:schemeClr val="bg1"/>
                  </a:glow>
                </a:effectLst>
                <a:latin typeface="Hiragino Maru Gothic Pro W4" panose="020F0400000000000000" pitchFamily="34" charset="-128"/>
                <a:ea typeface="Hiragino Maru Gothic Pro W4" panose="020F0400000000000000" pitchFamily="34" charset="-128"/>
              </a:rPr>
              <a:t>スペクトログラムで色々な音を可視化してみましょう！</a:t>
            </a:r>
            <a:endParaRPr lang="en-US" altLang="ja-JP" sz="3200" dirty="0">
              <a:solidFill>
                <a:srgbClr val="0432FF"/>
              </a:solidFill>
              <a:effectLst>
                <a:glow rad="139700">
                  <a:schemeClr val="bg1"/>
                </a:glow>
              </a:effectLst>
              <a:latin typeface="Hiragino Maru Gothic Pro W4" panose="020F0400000000000000" pitchFamily="34" charset="-128"/>
              <a:ea typeface="Hiragino Maru Gothic Pro W4" panose="020F0400000000000000" pitchFamily="34" charset="-128"/>
            </a:endParaRPr>
          </a:p>
        </p:txBody>
      </p:sp>
      <p:pic>
        <p:nvPicPr>
          <p:cNvPr id="7" name="図 6" descr="食品, 光 が含まれている画像&#10;&#10;自動的に生成された説明">
            <a:extLst>
              <a:ext uri="{FF2B5EF4-FFF2-40B4-BE49-F238E27FC236}">
                <a16:creationId xmlns:a16="http://schemas.microsoft.com/office/drawing/2014/main" id="{FBA45EB9-826A-865E-15F6-D26864A01737}"/>
              </a:ext>
            </a:extLst>
          </p:cNvPr>
          <p:cNvPicPr>
            <a:picLocks noChangeAspect="1"/>
          </p:cNvPicPr>
          <p:nvPr/>
        </p:nvPicPr>
        <p:blipFill>
          <a:blip r:embed="rId3"/>
          <a:stretch>
            <a:fillRect/>
          </a:stretch>
        </p:blipFill>
        <p:spPr>
          <a:xfrm>
            <a:off x="0" y="5354281"/>
            <a:ext cx="12192000" cy="1017508"/>
          </a:xfrm>
          <a:prstGeom prst="rect">
            <a:avLst/>
          </a:prstGeom>
        </p:spPr>
      </p:pic>
    </p:spTree>
    <p:extLst>
      <p:ext uri="{BB962C8B-B14F-4D97-AF65-F5344CB8AC3E}">
        <p14:creationId xmlns:p14="http://schemas.microsoft.com/office/powerpoint/2010/main" val="2575421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グラフィカル ユーザー インターフェイス, テキスト, アプリケーション, Web サイト&#10;&#10;自動的に生成された説明">
            <a:extLst>
              <a:ext uri="{FF2B5EF4-FFF2-40B4-BE49-F238E27FC236}">
                <a16:creationId xmlns:a16="http://schemas.microsoft.com/office/drawing/2014/main" id="{8FCC4682-2FA9-377D-A0B5-D6840EA41C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38017" y="4722900"/>
            <a:ext cx="3857983" cy="1285994"/>
          </a:xfrm>
          <a:prstGeom prst="rect">
            <a:avLst/>
          </a:prstGeom>
        </p:spPr>
      </p:pic>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3</a:t>
            </a:fld>
            <a:endParaRPr kumimoji="1" lang="ja-JP" altLang="en-US"/>
          </a:p>
        </p:txBody>
      </p:sp>
      <p:sp>
        <p:nvSpPr>
          <p:cNvPr id="5" name="テキスト ボックス 4">
            <a:extLst>
              <a:ext uri="{FF2B5EF4-FFF2-40B4-BE49-F238E27FC236}">
                <a16:creationId xmlns:a16="http://schemas.microsoft.com/office/drawing/2014/main" id="{EAFB6BE5-ECB4-A4E2-4DF4-0EF77FC29497}"/>
              </a:ext>
            </a:extLst>
          </p:cNvPr>
          <p:cNvSpPr txBox="1"/>
          <p:nvPr/>
        </p:nvSpPr>
        <p:spPr>
          <a:xfrm>
            <a:off x="10886" y="35657"/>
            <a:ext cx="4100803"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2.</a:t>
            </a:r>
            <a:r>
              <a:rPr lang="ja-JP" altLang="en-US" sz="3000" b="1">
                <a:latin typeface="Hiragino Maru Gothic Pro W4" panose="020F0400000000000000" pitchFamily="34" charset="-128"/>
                <a:ea typeface="Hiragino Maru Gothic Pro W4" panose="020F0400000000000000" pitchFamily="34" charset="-128"/>
              </a:rPr>
              <a:t>このトークについて</a:t>
            </a:r>
            <a:endParaRPr kumimoji="1" lang="ja-JP" altLang="en-US" sz="3000" b="1">
              <a:latin typeface="Hiragino Maru Gothic Pro W4" panose="020F0400000000000000" pitchFamily="34" charset="-128"/>
              <a:ea typeface="Hiragino Maru Gothic Pro W4" panose="020F0400000000000000" pitchFamily="34" charset="-128"/>
            </a:endParaRPr>
          </a:p>
        </p:txBody>
      </p:sp>
      <p:sp>
        <p:nvSpPr>
          <p:cNvPr id="6" name="テキスト ボックス 5">
            <a:extLst>
              <a:ext uri="{FF2B5EF4-FFF2-40B4-BE49-F238E27FC236}">
                <a16:creationId xmlns:a16="http://schemas.microsoft.com/office/drawing/2014/main" id="{24AF8744-35BD-D0E6-3CD0-E334BDF3A375}"/>
              </a:ext>
            </a:extLst>
          </p:cNvPr>
          <p:cNvSpPr txBox="1"/>
          <p:nvPr/>
        </p:nvSpPr>
        <p:spPr>
          <a:xfrm>
            <a:off x="95844" y="754114"/>
            <a:ext cx="7710765" cy="1569660"/>
          </a:xfrm>
          <a:prstGeom prst="rect">
            <a:avLst/>
          </a:prstGeom>
          <a:noFill/>
        </p:spPr>
        <p:txBody>
          <a:bodyPr wrap="none" rtlCol="0">
            <a:spAutoFit/>
          </a:bodyPr>
          <a:lstStyle/>
          <a:p>
            <a:pPr marL="342900" indent="-342900">
              <a:buFont typeface="Wingdings" pitchFamily="2" charset="2"/>
              <a:buChar char="n"/>
            </a:pPr>
            <a:r>
              <a:rPr lang="ja-JP" altLang="en-US" sz="2400">
                <a:latin typeface="Hiragino Maru Gothic Pro W4" panose="020F0400000000000000" pitchFamily="34" charset="-128"/>
                <a:ea typeface="Hiragino Maru Gothic Pro W4" panose="020F0400000000000000" pitchFamily="34" charset="-128"/>
              </a:rPr>
              <a:t>このトークを聴くことで持ち帰れること</a:t>
            </a:r>
            <a:endParaRPr lang="en-US" altLang="ja-JP" sz="2400" dirty="0">
              <a:latin typeface="Hiragino Maru Gothic Pro W4" panose="020F0400000000000000" pitchFamily="34" charset="-128"/>
              <a:ea typeface="Hiragino Maru Gothic Pro W4" panose="020F0400000000000000" pitchFamily="34" charset="-128"/>
            </a:endParaRPr>
          </a:p>
          <a:p>
            <a:pPr marL="800100" lvl="1" indent="-342900">
              <a:buFont typeface="Arial" panose="020B0604020202020204" pitchFamily="34" charset="0"/>
              <a:buChar char="•"/>
            </a:pPr>
            <a:r>
              <a:rPr lang="en-US" altLang="ja-JP" sz="2400" dirty="0">
                <a:latin typeface="Hiragino Maru Gothic Pro W4" panose="020F0400000000000000" pitchFamily="34" charset="-128"/>
                <a:ea typeface="Hiragino Maru Gothic Pro W4" panose="020F0400000000000000" pitchFamily="34" charset="-128"/>
              </a:rPr>
              <a:t>Python</a:t>
            </a:r>
            <a:r>
              <a:rPr lang="ja-JP" altLang="en-US" sz="2400">
                <a:latin typeface="Hiragino Maru Gothic Pro W4" panose="020F0400000000000000" pitchFamily="34" charset="-128"/>
                <a:ea typeface="Hiragino Maru Gothic Pro W4" panose="020F0400000000000000" pitchFamily="34" charset="-128"/>
              </a:rPr>
              <a:t>で録音や信号処理をする時の基礎知識</a:t>
            </a:r>
            <a:br>
              <a:rPr lang="en-US" altLang="ja-JP" sz="2400" dirty="0">
                <a:latin typeface="Hiragino Maru Gothic Pro W4" panose="020F0400000000000000" pitchFamily="34" charset="-128"/>
                <a:ea typeface="Hiragino Maru Gothic Pro W4" panose="020F0400000000000000" pitchFamily="34" charset="-128"/>
              </a:rPr>
            </a:br>
            <a:r>
              <a:rPr lang="ja-JP" altLang="en-US" sz="2400">
                <a:latin typeface="Hiragino Maru Gothic Pro W4" panose="020F0400000000000000" pitchFamily="34" charset="-128"/>
                <a:ea typeface="Hiragino Maru Gothic Pro W4" panose="020F0400000000000000" pitchFamily="34" charset="-128"/>
              </a:rPr>
              <a:t>→是非本トークをきっかけに</a:t>
            </a:r>
            <a:br>
              <a:rPr lang="en-US" altLang="ja-JP" sz="2400" dirty="0">
                <a:latin typeface="Hiragino Maru Gothic Pro W4" panose="020F0400000000000000" pitchFamily="34" charset="-128"/>
                <a:ea typeface="Hiragino Maru Gothic Pro W4" panose="020F0400000000000000" pitchFamily="34" charset="-128"/>
              </a:rPr>
            </a:br>
            <a:r>
              <a:rPr lang="ja-JP" altLang="en-US" sz="2400">
                <a:latin typeface="Hiragino Maru Gothic Pro W4" panose="020F0400000000000000" pitchFamily="34" charset="-128"/>
                <a:ea typeface="Hiragino Maru Gothic Pro W4" panose="020F0400000000000000" pitchFamily="34" charset="-128"/>
              </a:rPr>
              <a:t>　信号処理プログラミングをしてみてください。</a:t>
            </a:r>
            <a:endParaRPr lang="en-US" altLang="ja-JP" sz="2400" dirty="0">
              <a:latin typeface="Hiragino Maru Gothic Pro W4" panose="020F0400000000000000" pitchFamily="34" charset="-128"/>
              <a:ea typeface="Hiragino Maru Gothic Pro W4" panose="020F0400000000000000" pitchFamily="34" charset="-128"/>
            </a:endParaRPr>
          </a:p>
        </p:txBody>
      </p:sp>
      <p:pic>
        <p:nvPicPr>
          <p:cNvPr id="3" name="図 2" descr="QR コード&#10;&#10;自動的に生成された説明">
            <a:extLst>
              <a:ext uri="{FF2B5EF4-FFF2-40B4-BE49-F238E27FC236}">
                <a16:creationId xmlns:a16="http://schemas.microsoft.com/office/drawing/2014/main" id="{243B62AA-FACE-229D-CE76-6E856E6449FB}"/>
              </a:ext>
            </a:extLst>
          </p:cNvPr>
          <p:cNvPicPr>
            <a:picLocks noChangeAspect="1"/>
          </p:cNvPicPr>
          <p:nvPr/>
        </p:nvPicPr>
        <p:blipFill>
          <a:blip r:embed="rId4"/>
          <a:stretch>
            <a:fillRect/>
          </a:stretch>
        </p:blipFill>
        <p:spPr>
          <a:xfrm>
            <a:off x="9909878" y="589655"/>
            <a:ext cx="1734119" cy="1734119"/>
          </a:xfrm>
          <a:prstGeom prst="rect">
            <a:avLst/>
          </a:prstGeom>
        </p:spPr>
      </p:pic>
      <p:sp>
        <p:nvSpPr>
          <p:cNvPr id="7" name="右矢印 6">
            <a:extLst>
              <a:ext uri="{FF2B5EF4-FFF2-40B4-BE49-F238E27FC236}">
                <a16:creationId xmlns:a16="http://schemas.microsoft.com/office/drawing/2014/main" id="{12632702-EC70-89D2-EF9C-1041C9EB0559}"/>
              </a:ext>
            </a:extLst>
          </p:cNvPr>
          <p:cNvSpPr/>
          <p:nvPr/>
        </p:nvSpPr>
        <p:spPr>
          <a:xfrm>
            <a:off x="7940283" y="1179020"/>
            <a:ext cx="1835921" cy="719847"/>
          </a:xfrm>
          <a:prstGeom prst="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AD37B2F-CB14-DB6A-9DA4-7178E37A0165}"/>
              </a:ext>
            </a:extLst>
          </p:cNvPr>
          <p:cNvSpPr txBox="1"/>
          <p:nvPr/>
        </p:nvSpPr>
        <p:spPr>
          <a:xfrm>
            <a:off x="10004547" y="2182084"/>
            <a:ext cx="1571264" cy="400110"/>
          </a:xfrm>
          <a:prstGeom prst="rect">
            <a:avLst/>
          </a:prstGeom>
          <a:noFill/>
        </p:spPr>
        <p:txBody>
          <a:bodyPr wrap="none" rtlCol="0">
            <a:spAutoFit/>
          </a:bodyPr>
          <a:lstStyle/>
          <a:p>
            <a:r>
              <a:rPr lang="en-US" altLang="ja-JP" sz="2000" dirty="0">
                <a:latin typeface="Hiragino Maru Gothic Pro W4" panose="020F0400000000000000" pitchFamily="34" charset="-128"/>
                <a:ea typeface="Hiragino Maru Gothic Pro W4" panose="020F0400000000000000" pitchFamily="34" charset="-128"/>
              </a:rPr>
              <a:t>github.com</a:t>
            </a:r>
            <a:endParaRPr kumimoji="1" lang="ja-JP" altLang="en-US" sz="2000">
              <a:latin typeface="Hiragino Maru Gothic Pro W4" panose="020F0400000000000000" pitchFamily="34" charset="-128"/>
              <a:ea typeface="Hiragino Maru Gothic Pro W4" panose="020F0400000000000000" pitchFamily="34" charset="-128"/>
            </a:endParaRPr>
          </a:p>
        </p:txBody>
      </p:sp>
      <p:sp>
        <p:nvSpPr>
          <p:cNvPr id="12" name="テキスト ボックス 11">
            <a:extLst>
              <a:ext uri="{FF2B5EF4-FFF2-40B4-BE49-F238E27FC236}">
                <a16:creationId xmlns:a16="http://schemas.microsoft.com/office/drawing/2014/main" id="{12195011-7B73-ECD8-5FD5-43D42665C9FB}"/>
              </a:ext>
            </a:extLst>
          </p:cNvPr>
          <p:cNvSpPr txBox="1"/>
          <p:nvPr/>
        </p:nvSpPr>
        <p:spPr>
          <a:xfrm>
            <a:off x="95843" y="2877633"/>
            <a:ext cx="10551286" cy="1877437"/>
          </a:xfrm>
          <a:prstGeom prst="rect">
            <a:avLst/>
          </a:prstGeom>
          <a:noFill/>
        </p:spPr>
        <p:txBody>
          <a:bodyPr wrap="none" rtlCol="0">
            <a:spAutoFit/>
          </a:bodyPr>
          <a:lstStyle/>
          <a:p>
            <a:pPr marL="342900" indent="-342900">
              <a:buFont typeface="Wingdings" pitchFamily="2" charset="2"/>
              <a:buChar char="n"/>
            </a:pPr>
            <a:r>
              <a:rPr lang="ja-JP" altLang="en-US" sz="2400">
                <a:latin typeface="Hiragino Maru Gothic Pro W4" panose="020F0400000000000000" pitchFamily="34" charset="-128"/>
                <a:ea typeface="Hiragino Maru Gothic Pro W4" panose="020F0400000000000000" pitchFamily="34" charset="-128"/>
              </a:rPr>
              <a:t>このトークで話さないこと</a:t>
            </a:r>
            <a:endParaRPr lang="en-US" altLang="ja-JP" sz="2400" dirty="0">
              <a:latin typeface="Hiragino Maru Gothic Pro W4" panose="020F0400000000000000" pitchFamily="34" charset="-128"/>
              <a:ea typeface="Hiragino Maru Gothic Pro W4" panose="020F0400000000000000" pitchFamily="34" charset="-128"/>
            </a:endParaRPr>
          </a:p>
          <a:p>
            <a:pPr marL="800100" lvl="1" indent="-342900">
              <a:buFont typeface="Arial" panose="020B0604020202020204" pitchFamily="34" charset="0"/>
              <a:buChar char="•"/>
            </a:pPr>
            <a:r>
              <a:rPr lang="ja-JP" altLang="en-US" sz="2400">
                <a:latin typeface="Hiragino Maru Gothic Pro W4" panose="020F0400000000000000" pitchFamily="34" charset="-128"/>
                <a:ea typeface="Hiragino Maru Gothic Pro W4" panose="020F0400000000000000" pitchFamily="34" charset="-128"/>
              </a:rPr>
              <a:t>信号処理の細かい話</a:t>
            </a:r>
            <a:br>
              <a:rPr lang="en-US" altLang="ja-JP" sz="2400" dirty="0">
                <a:latin typeface="Hiragino Maru Gothic Pro W4" panose="020F0400000000000000" pitchFamily="34" charset="-128"/>
                <a:ea typeface="Hiragino Maru Gothic Pro W4" panose="020F0400000000000000" pitchFamily="34" charset="-128"/>
              </a:rPr>
            </a:br>
            <a:r>
              <a:rPr lang="ja-JP" altLang="en-US" sz="2000">
                <a:solidFill>
                  <a:schemeClr val="bg1">
                    <a:lumMod val="50000"/>
                  </a:schemeClr>
                </a:solidFill>
                <a:latin typeface="Hiragino Maru Gothic Pro W4" panose="020F0400000000000000" pitchFamily="34" charset="-128"/>
                <a:ea typeface="Hiragino Maru Gothic Pro W4" panose="020F0400000000000000" pitchFamily="34" charset="-128"/>
              </a:rPr>
              <a:t>（</a:t>
            </a:r>
            <a:r>
              <a:rPr lang="en-US" altLang="ja-JP" sz="2000" dirty="0">
                <a:solidFill>
                  <a:schemeClr val="bg1">
                    <a:lumMod val="50000"/>
                  </a:schemeClr>
                </a:solidFill>
                <a:latin typeface="Hiragino Maru Gothic Pro W4" panose="020F0400000000000000" pitchFamily="34" charset="-128"/>
                <a:ea typeface="Hiragino Maru Gothic Pro W4" panose="020F0400000000000000" pitchFamily="34" charset="-128"/>
              </a:rPr>
              <a:t>ISO</a:t>
            </a:r>
            <a:r>
              <a:rPr lang="ja-JP" altLang="en-US" sz="2000">
                <a:solidFill>
                  <a:schemeClr val="bg1">
                    <a:lumMod val="50000"/>
                  </a:schemeClr>
                </a:solidFill>
                <a:latin typeface="Hiragino Maru Gothic Pro W4" panose="020F0400000000000000" pitchFamily="34" charset="-128"/>
                <a:ea typeface="Hiragino Maru Gothic Pro W4" panose="020F0400000000000000" pitchFamily="34" charset="-128"/>
              </a:rPr>
              <a:t>規格</a:t>
            </a:r>
            <a:r>
              <a:rPr lang="en-US" altLang="ja-JP" sz="2000" dirty="0">
                <a:solidFill>
                  <a:schemeClr val="bg1">
                    <a:lumMod val="50000"/>
                  </a:schemeClr>
                </a:solidFill>
                <a:latin typeface="Hiragino Maru Gothic Pro W4" panose="020F0400000000000000" pitchFamily="34" charset="-128"/>
                <a:ea typeface="Hiragino Maru Gothic Pro W4" panose="020F0400000000000000" pitchFamily="34" charset="-128"/>
              </a:rPr>
              <a:t>, </a:t>
            </a:r>
            <a:r>
              <a:rPr lang="ja-JP" altLang="en-US" sz="2000">
                <a:solidFill>
                  <a:schemeClr val="bg1">
                    <a:lumMod val="50000"/>
                  </a:schemeClr>
                </a:solidFill>
                <a:latin typeface="Hiragino Maru Gothic Pro W4" panose="020F0400000000000000" pitchFamily="34" charset="-128"/>
                <a:ea typeface="Hiragino Maru Gothic Pro W4" panose="020F0400000000000000" pitchFamily="34" charset="-128"/>
              </a:rPr>
              <a:t>窓関数と振幅補正係数</a:t>
            </a:r>
            <a:r>
              <a:rPr lang="en-US" altLang="ja-JP" sz="2000" dirty="0">
                <a:solidFill>
                  <a:schemeClr val="bg1">
                    <a:lumMod val="50000"/>
                  </a:schemeClr>
                </a:solidFill>
                <a:latin typeface="Hiragino Maru Gothic Pro W4" panose="020F0400000000000000" pitchFamily="34" charset="-128"/>
                <a:ea typeface="Hiragino Maru Gothic Pro W4" panose="020F0400000000000000" pitchFamily="34" charset="-128"/>
              </a:rPr>
              <a:t>, </a:t>
            </a:r>
            <a:r>
              <a:rPr lang="ja-JP" altLang="en-US" sz="2000">
                <a:solidFill>
                  <a:schemeClr val="bg1">
                    <a:lumMod val="50000"/>
                  </a:schemeClr>
                </a:solidFill>
                <a:latin typeface="Hiragino Maru Gothic Pro W4" panose="020F0400000000000000" pitchFamily="34" charset="-128"/>
                <a:ea typeface="Hiragino Maru Gothic Pro W4" panose="020F0400000000000000" pitchFamily="34" charset="-128"/>
              </a:rPr>
              <a:t>パワースペクトルと振幅</a:t>
            </a:r>
            <a:r>
              <a:rPr lang="en-US" altLang="ja-JP" sz="2000" dirty="0">
                <a:solidFill>
                  <a:schemeClr val="bg1">
                    <a:lumMod val="50000"/>
                  </a:schemeClr>
                </a:solidFill>
                <a:latin typeface="Hiragino Maru Gothic Pro W4" panose="020F0400000000000000" pitchFamily="34" charset="-128"/>
                <a:ea typeface="Hiragino Maru Gothic Pro W4" panose="020F0400000000000000" pitchFamily="34" charset="-128"/>
              </a:rPr>
              <a:t>, </a:t>
            </a:r>
            <a:r>
              <a:rPr lang="ja-JP" altLang="en-US" sz="2000">
                <a:solidFill>
                  <a:schemeClr val="bg1">
                    <a:lumMod val="50000"/>
                  </a:schemeClr>
                </a:solidFill>
                <a:latin typeface="Hiragino Maru Gothic Pro W4" panose="020F0400000000000000" pitchFamily="34" charset="-128"/>
                <a:ea typeface="Hiragino Maru Gothic Pro W4" panose="020F0400000000000000" pitchFamily="34" charset="-128"/>
              </a:rPr>
              <a:t>実効値</a:t>
            </a:r>
            <a:r>
              <a:rPr lang="en-US" altLang="ja-JP" sz="2000" dirty="0">
                <a:solidFill>
                  <a:schemeClr val="bg1">
                    <a:lumMod val="50000"/>
                  </a:schemeClr>
                </a:solidFill>
                <a:latin typeface="Hiragino Maru Gothic Pro W4" panose="020F0400000000000000" pitchFamily="34" charset="-128"/>
                <a:ea typeface="Hiragino Maru Gothic Pro W4" panose="020F0400000000000000" pitchFamily="34" charset="-128"/>
              </a:rPr>
              <a:t>, </a:t>
            </a:r>
            <a:r>
              <a:rPr lang="ja-JP" altLang="en-US" sz="2000">
                <a:solidFill>
                  <a:schemeClr val="bg1">
                    <a:lumMod val="50000"/>
                  </a:schemeClr>
                </a:solidFill>
                <a:latin typeface="Hiragino Maru Gothic Pro W4" panose="020F0400000000000000" pitchFamily="34" charset="-128"/>
                <a:ea typeface="Hiragino Maru Gothic Pro W4" panose="020F0400000000000000" pitchFamily="34" charset="-128"/>
              </a:rPr>
              <a:t>聴感補正</a:t>
            </a:r>
            <a:r>
              <a:rPr lang="en-US" altLang="ja-JP" sz="2000" dirty="0">
                <a:solidFill>
                  <a:schemeClr val="bg1">
                    <a:lumMod val="50000"/>
                  </a:schemeClr>
                </a:solidFill>
                <a:latin typeface="Hiragino Maru Gothic Pro W4" panose="020F0400000000000000" pitchFamily="34" charset="-128"/>
                <a:ea typeface="Hiragino Maru Gothic Pro W4" panose="020F0400000000000000" pitchFamily="34" charset="-128"/>
              </a:rPr>
              <a:t>…</a:t>
            </a:r>
            <a:r>
              <a:rPr lang="ja-JP" altLang="en-US" sz="2000">
                <a:solidFill>
                  <a:schemeClr val="bg1">
                    <a:lumMod val="50000"/>
                  </a:schemeClr>
                </a:solidFill>
                <a:latin typeface="Hiragino Maru Gothic Pro W4" panose="020F0400000000000000" pitchFamily="34" charset="-128"/>
                <a:ea typeface="Hiragino Maru Gothic Pro W4" panose="020F0400000000000000" pitchFamily="34" charset="-128"/>
              </a:rPr>
              <a:t>）</a:t>
            </a:r>
            <a:endParaRPr lang="en-US" altLang="ja-JP" sz="2000" dirty="0">
              <a:solidFill>
                <a:schemeClr val="bg1">
                  <a:lumMod val="50000"/>
                </a:schemeClr>
              </a:solidFill>
              <a:latin typeface="Hiragino Maru Gothic Pro W4" panose="020F0400000000000000" pitchFamily="34" charset="-128"/>
              <a:ea typeface="Hiragino Maru Gothic Pro W4" panose="020F0400000000000000" pitchFamily="34" charset="-128"/>
            </a:endParaRPr>
          </a:p>
          <a:p>
            <a:pPr marL="800100" lvl="1" indent="-342900">
              <a:buFont typeface="Arial" panose="020B0604020202020204" pitchFamily="34" charset="0"/>
              <a:buChar char="•"/>
            </a:pPr>
            <a:r>
              <a:rPr lang="ja-JP" altLang="en-US" sz="2400">
                <a:latin typeface="Hiragino Maru Gothic Pro W4" panose="020F0400000000000000" pitchFamily="34" charset="-128"/>
                <a:ea typeface="Hiragino Maru Gothic Pro W4" panose="020F0400000000000000" pitchFamily="34" charset="-128"/>
              </a:rPr>
              <a:t>数式の詳細な説明</a:t>
            </a:r>
            <a:endParaRPr lang="en-US" altLang="ja-JP" sz="2400" dirty="0">
              <a:latin typeface="Hiragino Maru Gothic Pro W4" panose="020F0400000000000000" pitchFamily="34" charset="-128"/>
              <a:ea typeface="Hiragino Maru Gothic Pro W4" panose="020F0400000000000000" pitchFamily="34" charset="-128"/>
            </a:endParaRPr>
          </a:p>
          <a:p>
            <a:pPr marL="800100" lvl="1" indent="-342900">
              <a:buFont typeface="Arial" panose="020B0604020202020204" pitchFamily="34" charset="0"/>
              <a:buChar char="•"/>
            </a:pPr>
            <a:r>
              <a:rPr lang="ja-JP" altLang="en-US" sz="2400">
                <a:latin typeface="Hiragino Maru Gothic Pro W4" panose="020F0400000000000000" pitchFamily="34" charset="-128"/>
                <a:ea typeface="Hiragino Maru Gothic Pro W4" panose="020F0400000000000000" pitchFamily="34" charset="-128"/>
              </a:rPr>
              <a:t>コードの詳細な説明</a:t>
            </a:r>
            <a:endParaRPr lang="en-US" altLang="ja-JP" sz="2400" dirty="0">
              <a:latin typeface="Hiragino Maru Gothic Pro W4" panose="020F0400000000000000" pitchFamily="34" charset="-128"/>
              <a:ea typeface="Hiragino Maru Gothic Pro W4" panose="020F0400000000000000" pitchFamily="34" charset="-128"/>
            </a:endParaRPr>
          </a:p>
        </p:txBody>
      </p:sp>
      <p:pic>
        <p:nvPicPr>
          <p:cNvPr id="15" name="図 14" descr="QR コード&#10;&#10;自動的に生成された説明">
            <a:extLst>
              <a:ext uri="{FF2B5EF4-FFF2-40B4-BE49-F238E27FC236}">
                <a16:creationId xmlns:a16="http://schemas.microsoft.com/office/drawing/2014/main" id="{BC064FC1-C1CC-B6C1-115A-59710B6A0A04}"/>
              </a:ext>
            </a:extLst>
          </p:cNvPr>
          <p:cNvPicPr>
            <a:picLocks noChangeAspect="1"/>
          </p:cNvPicPr>
          <p:nvPr/>
        </p:nvPicPr>
        <p:blipFill>
          <a:blip r:embed="rId5"/>
          <a:stretch>
            <a:fillRect/>
          </a:stretch>
        </p:blipFill>
        <p:spPr>
          <a:xfrm>
            <a:off x="9907045" y="3973527"/>
            <a:ext cx="1736952" cy="1736952"/>
          </a:xfrm>
          <a:prstGeom prst="rect">
            <a:avLst/>
          </a:prstGeom>
        </p:spPr>
      </p:pic>
      <p:sp>
        <p:nvSpPr>
          <p:cNvPr id="17" name="テキスト ボックス 16">
            <a:extLst>
              <a:ext uri="{FF2B5EF4-FFF2-40B4-BE49-F238E27FC236}">
                <a16:creationId xmlns:a16="http://schemas.microsoft.com/office/drawing/2014/main" id="{BBF2D88E-8DDE-FEDE-B82E-D878672A6629}"/>
              </a:ext>
            </a:extLst>
          </p:cNvPr>
          <p:cNvSpPr txBox="1"/>
          <p:nvPr/>
        </p:nvSpPr>
        <p:spPr>
          <a:xfrm>
            <a:off x="9644531" y="5571195"/>
            <a:ext cx="2252540" cy="400110"/>
          </a:xfrm>
          <a:prstGeom prst="rect">
            <a:avLst/>
          </a:prstGeom>
          <a:noFill/>
        </p:spPr>
        <p:txBody>
          <a:bodyPr wrap="none" rtlCol="0">
            <a:spAutoFit/>
          </a:bodyPr>
          <a:lstStyle/>
          <a:p>
            <a:r>
              <a:rPr lang="en-US" altLang="ja-JP" sz="2000" dirty="0">
                <a:latin typeface="Hiragino Maru Gothic Pro W4" panose="020F0400000000000000" pitchFamily="34" charset="-128"/>
                <a:ea typeface="Hiragino Maru Gothic Pro W4" panose="020F0400000000000000" pitchFamily="34" charset="-128"/>
              </a:rPr>
              <a:t>watlab-blog.com</a:t>
            </a:r>
            <a:endParaRPr kumimoji="1" lang="ja-JP" altLang="en-US" sz="2000">
              <a:latin typeface="Hiragino Maru Gothic Pro W4" panose="020F0400000000000000" pitchFamily="34" charset="-128"/>
              <a:ea typeface="Hiragino Maru Gothic Pro W4" panose="020F0400000000000000" pitchFamily="34" charset="-128"/>
            </a:endParaRPr>
          </a:p>
        </p:txBody>
      </p:sp>
      <p:sp>
        <p:nvSpPr>
          <p:cNvPr id="19" name="角丸四角形 18">
            <a:extLst>
              <a:ext uri="{FF2B5EF4-FFF2-40B4-BE49-F238E27FC236}">
                <a16:creationId xmlns:a16="http://schemas.microsoft.com/office/drawing/2014/main" id="{F6EC3661-5643-A876-3B20-DCBBC83A839A}"/>
              </a:ext>
            </a:extLst>
          </p:cNvPr>
          <p:cNvSpPr/>
          <p:nvPr/>
        </p:nvSpPr>
        <p:spPr>
          <a:xfrm>
            <a:off x="3639545" y="5570255"/>
            <a:ext cx="552860" cy="326571"/>
          </a:xfrm>
          <a:prstGeom prst="roundRect">
            <a:avLst/>
          </a:prstGeom>
          <a:noFill/>
          <a:ln w="3810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a:extLst>
              <a:ext uri="{FF2B5EF4-FFF2-40B4-BE49-F238E27FC236}">
                <a16:creationId xmlns:a16="http://schemas.microsoft.com/office/drawing/2014/main" id="{4B0C47F4-1A5C-47AE-CC87-900E9BA75ED8}"/>
              </a:ext>
            </a:extLst>
          </p:cNvPr>
          <p:cNvSpPr/>
          <p:nvPr/>
        </p:nvSpPr>
        <p:spPr>
          <a:xfrm>
            <a:off x="7940282" y="4619502"/>
            <a:ext cx="1835921" cy="719847"/>
          </a:xfrm>
          <a:prstGeom prst="rightArrow">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70346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4</a:t>
            </a:fld>
            <a:endParaRPr kumimoji="1" lang="ja-JP" altLang="en-US"/>
          </a:p>
        </p:txBody>
      </p:sp>
      <p:sp>
        <p:nvSpPr>
          <p:cNvPr id="5" name="テキスト ボックス 4">
            <a:extLst>
              <a:ext uri="{FF2B5EF4-FFF2-40B4-BE49-F238E27FC236}">
                <a16:creationId xmlns:a16="http://schemas.microsoft.com/office/drawing/2014/main" id="{EAFB6BE5-ECB4-A4E2-4DF4-0EF77FC29497}"/>
              </a:ext>
            </a:extLst>
          </p:cNvPr>
          <p:cNvSpPr txBox="1"/>
          <p:nvPr/>
        </p:nvSpPr>
        <p:spPr>
          <a:xfrm>
            <a:off x="10886" y="35657"/>
            <a:ext cx="970137" cy="553998"/>
          </a:xfrm>
          <a:prstGeom prst="rect">
            <a:avLst/>
          </a:prstGeom>
          <a:noFill/>
        </p:spPr>
        <p:txBody>
          <a:bodyPr wrap="none" rtlCol="0">
            <a:spAutoFit/>
          </a:bodyPr>
          <a:lstStyle/>
          <a:p>
            <a:r>
              <a:rPr kumimoji="1" lang="ja-JP" altLang="en-US" sz="3000" b="1">
                <a:latin typeface="Hiragino Maru Gothic Pro W4" panose="020F0400000000000000" pitchFamily="34" charset="-128"/>
                <a:ea typeface="Hiragino Maru Gothic Pro W4" panose="020F0400000000000000" pitchFamily="34" charset="-128"/>
              </a:rPr>
              <a:t>目次</a:t>
            </a:r>
          </a:p>
        </p:txBody>
      </p:sp>
      <p:sp>
        <p:nvSpPr>
          <p:cNvPr id="6" name="テキスト ボックス 5">
            <a:extLst>
              <a:ext uri="{FF2B5EF4-FFF2-40B4-BE49-F238E27FC236}">
                <a16:creationId xmlns:a16="http://schemas.microsoft.com/office/drawing/2014/main" id="{24AF8744-35BD-D0E6-3CD0-E334BDF3A375}"/>
              </a:ext>
            </a:extLst>
          </p:cNvPr>
          <p:cNvSpPr txBox="1"/>
          <p:nvPr/>
        </p:nvSpPr>
        <p:spPr>
          <a:xfrm>
            <a:off x="95844" y="754114"/>
            <a:ext cx="6593472" cy="3077766"/>
          </a:xfrm>
          <a:prstGeom prst="rect">
            <a:avLst/>
          </a:prstGeom>
          <a:noFill/>
        </p:spPr>
        <p:txBody>
          <a:bodyPr wrap="none" rtlCol="0">
            <a:spAutoFit/>
          </a:bodyPr>
          <a:lstStyle/>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自己紹介</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このトークについて</a:t>
            </a:r>
            <a:endParaRPr kumimoji="1"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en-US" altLang="ja-JP" sz="3000" dirty="0">
                <a:latin typeface="Hiragino Maru Gothic Pro W4" panose="020F0400000000000000" pitchFamily="34" charset="-128"/>
                <a:ea typeface="Hiragino Maru Gothic Pro W4" panose="020F0400000000000000" pitchFamily="34" charset="-128"/>
              </a:rPr>
              <a:t>Python</a:t>
            </a:r>
            <a:r>
              <a:rPr lang="ja-JP" altLang="en-US" sz="3000">
                <a:latin typeface="Hiragino Maru Gothic Pro W4" panose="020F0400000000000000" pitchFamily="34" charset="-128"/>
                <a:ea typeface="Hiragino Maru Gothic Pro W4" panose="020F0400000000000000" pitchFamily="34" charset="-128"/>
              </a:rPr>
              <a:t>で信号処理をするメリット</a:t>
            </a:r>
            <a:endParaRPr lang="en-US" altLang="ja-JP" sz="3000" dirty="0">
              <a:latin typeface="Hiragino Maru Gothic Pro W4" panose="020F0400000000000000" pitchFamily="34" charset="-128"/>
              <a:ea typeface="Hiragino Maru Gothic Pro W4" panose="020F0400000000000000" pitchFamily="34" charset="-128"/>
            </a:endParaRPr>
          </a:p>
          <a:p>
            <a:pPr marL="914400" lvl="1" indent="-457200">
              <a:buAutoNum type="arabicPeriod"/>
            </a:pPr>
            <a:r>
              <a:rPr lang="ja-JP" altLang="en-US" sz="2400">
                <a:latin typeface="Hiragino Maru Gothic Pro W4" panose="020F0400000000000000" pitchFamily="34" charset="-128"/>
                <a:ea typeface="Hiragino Maru Gothic Pro W4" panose="020F0400000000000000" pitchFamily="34" charset="-128"/>
              </a:rPr>
              <a:t>豊富なライブラリ群との連携</a:t>
            </a:r>
            <a:endParaRPr lang="en-US" altLang="ja-JP" sz="2400" dirty="0">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環境構築</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kumimoji="1"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音声分析のために知っておくべき基礎知識</a:t>
            </a:r>
            <a:endParaRPr kumimoji="1"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スペクトログラムの描き方</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kumimoji="1"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色々な音の可視化結果</a:t>
            </a:r>
            <a:endParaRPr kumimoji="1"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まとめ</a:t>
            </a:r>
            <a:endParaRPr kumimoji="1"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3149255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5</a:t>
            </a:fld>
            <a:endParaRPr kumimoji="1" lang="ja-JP" altLang="en-US"/>
          </a:p>
        </p:txBody>
      </p:sp>
      <p:sp>
        <p:nvSpPr>
          <p:cNvPr id="5" name="テキスト ボックス 4">
            <a:extLst>
              <a:ext uri="{FF2B5EF4-FFF2-40B4-BE49-F238E27FC236}">
                <a16:creationId xmlns:a16="http://schemas.microsoft.com/office/drawing/2014/main" id="{EAFB6BE5-ECB4-A4E2-4DF4-0EF77FC29497}"/>
              </a:ext>
            </a:extLst>
          </p:cNvPr>
          <p:cNvSpPr txBox="1"/>
          <p:nvPr/>
        </p:nvSpPr>
        <p:spPr>
          <a:xfrm>
            <a:off x="10886" y="35657"/>
            <a:ext cx="6053260"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3.1.</a:t>
            </a:r>
            <a:r>
              <a:rPr lang="ja-JP" altLang="en-US" sz="3000" b="1">
                <a:latin typeface="Hiragino Maru Gothic Pro W4" panose="020F0400000000000000" pitchFamily="34" charset="-128"/>
                <a:ea typeface="Hiragino Maru Gothic Pro W4" panose="020F0400000000000000" pitchFamily="34" charset="-128"/>
              </a:rPr>
              <a:t>豊富なライブラリ群との連携</a:t>
            </a:r>
            <a:endParaRPr kumimoji="1" lang="ja-JP" altLang="en-US" sz="3000" b="1">
              <a:latin typeface="Hiragino Maru Gothic Pro W4" panose="020F0400000000000000" pitchFamily="34" charset="-128"/>
              <a:ea typeface="Hiragino Maru Gothic Pro W4" panose="020F0400000000000000" pitchFamily="34" charset="-128"/>
            </a:endParaRPr>
          </a:p>
        </p:txBody>
      </p:sp>
      <p:sp>
        <p:nvSpPr>
          <p:cNvPr id="8" name="角丸四角形 7">
            <a:extLst>
              <a:ext uri="{FF2B5EF4-FFF2-40B4-BE49-F238E27FC236}">
                <a16:creationId xmlns:a16="http://schemas.microsoft.com/office/drawing/2014/main" id="{628AF06E-C91E-0303-CB70-327700ADECB3}"/>
              </a:ext>
            </a:extLst>
          </p:cNvPr>
          <p:cNvSpPr/>
          <p:nvPr/>
        </p:nvSpPr>
        <p:spPr>
          <a:xfrm>
            <a:off x="4066307" y="3260769"/>
            <a:ext cx="1634836" cy="70658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a:solidFill>
                  <a:schemeClr val="tx1"/>
                </a:solidFill>
              </a:rPr>
              <a:t>波形データ</a:t>
            </a:r>
            <a:endParaRPr kumimoji="1" lang="ja-JP" altLang="en-US" sz="2000">
              <a:solidFill>
                <a:schemeClr val="tx1"/>
              </a:solidFill>
            </a:endParaRPr>
          </a:p>
        </p:txBody>
      </p:sp>
      <p:sp>
        <p:nvSpPr>
          <p:cNvPr id="9" name="角丸四角形 8">
            <a:extLst>
              <a:ext uri="{FF2B5EF4-FFF2-40B4-BE49-F238E27FC236}">
                <a16:creationId xmlns:a16="http://schemas.microsoft.com/office/drawing/2014/main" id="{EB36E853-B59B-7293-6D88-74F77D823F3D}"/>
              </a:ext>
            </a:extLst>
          </p:cNvPr>
          <p:cNvSpPr/>
          <p:nvPr/>
        </p:nvSpPr>
        <p:spPr>
          <a:xfrm>
            <a:off x="6393872" y="3260769"/>
            <a:ext cx="1634836" cy="706582"/>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b="1">
                <a:solidFill>
                  <a:schemeClr val="bg1"/>
                </a:solidFill>
              </a:rPr>
              <a:t>信号処理</a:t>
            </a:r>
            <a:endParaRPr kumimoji="1" lang="ja-JP" altLang="en-US" sz="2000" b="1">
              <a:solidFill>
                <a:schemeClr val="bg1"/>
              </a:solidFill>
            </a:endParaRPr>
          </a:p>
        </p:txBody>
      </p:sp>
      <p:sp>
        <p:nvSpPr>
          <p:cNvPr id="10" name="角丸四角形 9">
            <a:extLst>
              <a:ext uri="{FF2B5EF4-FFF2-40B4-BE49-F238E27FC236}">
                <a16:creationId xmlns:a16="http://schemas.microsoft.com/office/drawing/2014/main" id="{DB7926C3-F54E-16EE-74C6-DECB27BE2BFD}"/>
              </a:ext>
            </a:extLst>
          </p:cNvPr>
          <p:cNvSpPr/>
          <p:nvPr/>
        </p:nvSpPr>
        <p:spPr>
          <a:xfrm>
            <a:off x="8887688" y="3256028"/>
            <a:ext cx="1634836" cy="706582"/>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rPr>
              <a:t>可視化</a:t>
            </a:r>
          </a:p>
        </p:txBody>
      </p:sp>
      <p:sp>
        <p:nvSpPr>
          <p:cNvPr id="11" name="角丸四角形 10">
            <a:extLst>
              <a:ext uri="{FF2B5EF4-FFF2-40B4-BE49-F238E27FC236}">
                <a16:creationId xmlns:a16="http://schemas.microsoft.com/office/drawing/2014/main" id="{C5A780E2-0B26-92D5-0D5A-CCA22B073308}"/>
              </a:ext>
            </a:extLst>
          </p:cNvPr>
          <p:cNvSpPr/>
          <p:nvPr/>
        </p:nvSpPr>
        <p:spPr>
          <a:xfrm>
            <a:off x="8887688" y="4274337"/>
            <a:ext cx="1634836" cy="706582"/>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GUI</a:t>
            </a:r>
            <a:endParaRPr kumimoji="1" lang="ja-JP" altLang="en-US" sz="2000">
              <a:solidFill>
                <a:schemeClr val="tx1"/>
              </a:solidFill>
            </a:endParaRPr>
          </a:p>
        </p:txBody>
      </p:sp>
      <p:sp>
        <p:nvSpPr>
          <p:cNvPr id="13" name="角丸四角形 12">
            <a:extLst>
              <a:ext uri="{FF2B5EF4-FFF2-40B4-BE49-F238E27FC236}">
                <a16:creationId xmlns:a16="http://schemas.microsoft.com/office/drawing/2014/main" id="{7AA52E52-140B-4E54-BD6F-74C889DEBCA5}"/>
              </a:ext>
            </a:extLst>
          </p:cNvPr>
          <p:cNvSpPr/>
          <p:nvPr/>
        </p:nvSpPr>
        <p:spPr>
          <a:xfrm>
            <a:off x="8887688" y="2237719"/>
            <a:ext cx="1634836" cy="706582"/>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a:solidFill>
                  <a:schemeClr val="tx1"/>
                </a:solidFill>
              </a:rPr>
              <a:t>最適化</a:t>
            </a:r>
            <a:endParaRPr kumimoji="1" lang="ja-JP" altLang="en-US" sz="2000">
              <a:solidFill>
                <a:schemeClr val="tx1"/>
              </a:solidFill>
            </a:endParaRPr>
          </a:p>
        </p:txBody>
      </p:sp>
      <p:sp>
        <p:nvSpPr>
          <p:cNvPr id="14" name="角丸四角形 13">
            <a:extLst>
              <a:ext uri="{FF2B5EF4-FFF2-40B4-BE49-F238E27FC236}">
                <a16:creationId xmlns:a16="http://schemas.microsoft.com/office/drawing/2014/main" id="{8EAD3742-BCA9-4A04-A2DF-79AF4E2C043D}"/>
              </a:ext>
            </a:extLst>
          </p:cNvPr>
          <p:cNvSpPr/>
          <p:nvPr/>
        </p:nvSpPr>
        <p:spPr>
          <a:xfrm>
            <a:off x="8887688" y="5292646"/>
            <a:ext cx="1634836" cy="706582"/>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rPr>
              <a:t>配布</a:t>
            </a:r>
          </a:p>
        </p:txBody>
      </p:sp>
      <p:sp>
        <p:nvSpPr>
          <p:cNvPr id="15" name="角丸四角形 14">
            <a:extLst>
              <a:ext uri="{FF2B5EF4-FFF2-40B4-BE49-F238E27FC236}">
                <a16:creationId xmlns:a16="http://schemas.microsoft.com/office/drawing/2014/main" id="{DC3A68AA-37FA-2A17-E090-964C6CDBBAF5}"/>
              </a:ext>
            </a:extLst>
          </p:cNvPr>
          <p:cNvSpPr/>
          <p:nvPr/>
        </p:nvSpPr>
        <p:spPr>
          <a:xfrm>
            <a:off x="1738742" y="3256028"/>
            <a:ext cx="1634836" cy="70658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a:solidFill>
                  <a:schemeClr val="tx1"/>
                </a:solidFill>
              </a:rPr>
              <a:t>音声</a:t>
            </a:r>
            <a:endParaRPr kumimoji="1" lang="ja-JP" altLang="en-US" sz="2000">
              <a:solidFill>
                <a:schemeClr val="tx1"/>
              </a:solidFill>
            </a:endParaRPr>
          </a:p>
        </p:txBody>
      </p:sp>
      <p:sp>
        <p:nvSpPr>
          <p:cNvPr id="16" name="角丸四角形 15">
            <a:extLst>
              <a:ext uri="{FF2B5EF4-FFF2-40B4-BE49-F238E27FC236}">
                <a16:creationId xmlns:a16="http://schemas.microsoft.com/office/drawing/2014/main" id="{3AA055E1-0EE6-EDEB-22D4-DCEC12ACD150}"/>
              </a:ext>
            </a:extLst>
          </p:cNvPr>
          <p:cNvSpPr/>
          <p:nvPr/>
        </p:nvSpPr>
        <p:spPr>
          <a:xfrm>
            <a:off x="1738742" y="4274337"/>
            <a:ext cx="1634836" cy="70658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a:solidFill>
                  <a:schemeClr val="tx1"/>
                </a:solidFill>
              </a:rPr>
              <a:t>加速度</a:t>
            </a:r>
            <a:endParaRPr kumimoji="1" lang="ja-JP" altLang="en-US" sz="2000">
              <a:solidFill>
                <a:schemeClr val="tx1"/>
              </a:solidFill>
            </a:endParaRPr>
          </a:p>
        </p:txBody>
      </p:sp>
      <p:sp>
        <p:nvSpPr>
          <p:cNvPr id="17" name="角丸四角形 16">
            <a:extLst>
              <a:ext uri="{FF2B5EF4-FFF2-40B4-BE49-F238E27FC236}">
                <a16:creationId xmlns:a16="http://schemas.microsoft.com/office/drawing/2014/main" id="{FD03528E-77D6-CDD7-B160-C0926140B756}"/>
              </a:ext>
            </a:extLst>
          </p:cNvPr>
          <p:cNvSpPr/>
          <p:nvPr/>
        </p:nvSpPr>
        <p:spPr>
          <a:xfrm>
            <a:off x="1738742" y="5287905"/>
            <a:ext cx="1634836" cy="70658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rPr>
              <a:t>電圧</a:t>
            </a:r>
          </a:p>
        </p:txBody>
      </p:sp>
      <p:sp>
        <p:nvSpPr>
          <p:cNvPr id="18" name="角丸四角形 17">
            <a:extLst>
              <a:ext uri="{FF2B5EF4-FFF2-40B4-BE49-F238E27FC236}">
                <a16:creationId xmlns:a16="http://schemas.microsoft.com/office/drawing/2014/main" id="{4A408B20-3DFD-5EB6-514E-A0C12E3E2F9E}"/>
              </a:ext>
            </a:extLst>
          </p:cNvPr>
          <p:cNvSpPr/>
          <p:nvPr/>
        </p:nvSpPr>
        <p:spPr>
          <a:xfrm>
            <a:off x="1738742" y="2247201"/>
            <a:ext cx="1634836" cy="70658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rPr>
              <a:t>株価</a:t>
            </a:r>
          </a:p>
        </p:txBody>
      </p:sp>
      <p:sp>
        <p:nvSpPr>
          <p:cNvPr id="19" name="角丸四角形 18">
            <a:extLst>
              <a:ext uri="{FF2B5EF4-FFF2-40B4-BE49-F238E27FC236}">
                <a16:creationId xmlns:a16="http://schemas.microsoft.com/office/drawing/2014/main" id="{93F03B2B-D97B-B341-7C0D-14E7655D7D9B}"/>
              </a:ext>
            </a:extLst>
          </p:cNvPr>
          <p:cNvSpPr/>
          <p:nvPr/>
        </p:nvSpPr>
        <p:spPr>
          <a:xfrm>
            <a:off x="1738742" y="1233633"/>
            <a:ext cx="1634836" cy="70658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a:solidFill>
                  <a:schemeClr val="tx1"/>
                </a:solidFill>
              </a:rPr>
              <a:t>アクセス数</a:t>
            </a:r>
            <a:endParaRPr kumimoji="1" lang="ja-JP" altLang="en-US" sz="2000">
              <a:solidFill>
                <a:schemeClr val="tx1"/>
              </a:solidFill>
            </a:endParaRPr>
          </a:p>
        </p:txBody>
      </p:sp>
      <p:sp>
        <p:nvSpPr>
          <p:cNvPr id="20" name="テキスト ボックス 19">
            <a:extLst>
              <a:ext uri="{FF2B5EF4-FFF2-40B4-BE49-F238E27FC236}">
                <a16:creationId xmlns:a16="http://schemas.microsoft.com/office/drawing/2014/main" id="{616FEE4B-195F-0A0F-B973-93085DCC6C6D}"/>
              </a:ext>
            </a:extLst>
          </p:cNvPr>
          <p:cNvSpPr txBox="1"/>
          <p:nvPr/>
        </p:nvSpPr>
        <p:spPr>
          <a:xfrm rot="5400000">
            <a:off x="2290702" y="6116807"/>
            <a:ext cx="530915" cy="369332"/>
          </a:xfrm>
          <a:prstGeom prst="rect">
            <a:avLst/>
          </a:prstGeom>
          <a:noFill/>
        </p:spPr>
        <p:txBody>
          <a:bodyPr wrap="none" rtlCol="0">
            <a:spAutoFit/>
          </a:bodyPr>
          <a:lstStyle/>
          <a:p>
            <a:r>
              <a:rPr lang="ja-JP" altLang="en-US">
                <a:latin typeface="Meiryo UI" panose="020B0604030504040204" pitchFamily="34" charset="-128"/>
                <a:ea typeface="Meiryo UI" panose="020B0604030504040204" pitchFamily="34" charset="-128"/>
              </a:rPr>
              <a:t>・・・</a:t>
            </a:r>
            <a:endParaRPr kumimoji="1" lang="ja-JP" altLang="en-US">
              <a:latin typeface="Meiryo UI" panose="020B0604030504040204" pitchFamily="34" charset="-128"/>
              <a:ea typeface="Meiryo UI" panose="020B0604030504040204" pitchFamily="34" charset="-128"/>
            </a:endParaRPr>
          </a:p>
        </p:txBody>
      </p:sp>
      <p:cxnSp>
        <p:nvCxnSpPr>
          <p:cNvPr id="21" name="カギ線コネクタ 20">
            <a:extLst>
              <a:ext uri="{FF2B5EF4-FFF2-40B4-BE49-F238E27FC236}">
                <a16:creationId xmlns:a16="http://schemas.microsoft.com/office/drawing/2014/main" id="{12E24FF4-0F99-11C0-8E4E-C0F0D19F9318}"/>
              </a:ext>
            </a:extLst>
          </p:cNvPr>
          <p:cNvCxnSpPr>
            <a:stCxn id="19" idx="3"/>
            <a:endCxn id="8" idx="1"/>
          </p:cNvCxnSpPr>
          <p:nvPr/>
        </p:nvCxnSpPr>
        <p:spPr>
          <a:xfrm>
            <a:off x="3373578" y="1586924"/>
            <a:ext cx="692729" cy="2027136"/>
          </a:xfrm>
          <a:prstGeom prst="bentConnector3">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2" name="カギ線コネクタ 21">
            <a:extLst>
              <a:ext uri="{FF2B5EF4-FFF2-40B4-BE49-F238E27FC236}">
                <a16:creationId xmlns:a16="http://schemas.microsoft.com/office/drawing/2014/main" id="{94B567A7-AD68-1AF5-179F-66D0CC7356F0}"/>
              </a:ext>
            </a:extLst>
          </p:cNvPr>
          <p:cNvCxnSpPr>
            <a:cxnSpLocks/>
            <a:stCxn id="18" idx="3"/>
            <a:endCxn id="8" idx="1"/>
          </p:cNvCxnSpPr>
          <p:nvPr/>
        </p:nvCxnSpPr>
        <p:spPr>
          <a:xfrm>
            <a:off x="3373578" y="2600492"/>
            <a:ext cx="692729" cy="1013568"/>
          </a:xfrm>
          <a:prstGeom prst="bentConnector3">
            <a:avLst>
              <a:gd name="adj1" fmla="val 50000"/>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3" name="カギ線コネクタ 22">
            <a:extLst>
              <a:ext uri="{FF2B5EF4-FFF2-40B4-BE49-F238E27FC236}">
                <a16:creationId xmlns:a16="http://schemas.microsoft.com/office/drawing/2014/main" id="{E86E171B-BDAD-7D74-863D-E6D8747C38DC}"/>
              </a:ext>
            </a:extLst>
          </p:cNvPr>
          <p:cNvCxnSpPr>
            <a:cxnSpLocks/>
            <a:stCxn id="15" idx="3"/>
            <a:endCxn id="8" idx="1"/>
          </p:cNvCxnSpPr>
          <p:nvPr/>
        </p:nvCxnSpPr>
        <p:spPr>
          <a:xfrm>
            <a:off x="3373578" y="3609319"/>
            <a:ext cx="692729" cy="4741"/>
          </a:xfrm>
          <a:prstGeom prst="bentConnector3">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4" name="カギ線コネクタ 23">
            <a:extLst>
              <a:ext uri="{FF2B5EF4-FFF2-40B4-BE49-F238E27FC236}">
                <a16:creationId xmlns:a16="http://schemas.microsoft.com/office/drawing/2014/main" id="{CEB550AB-C282-9002-D722-FACCD3A553DC}"/>
              </a:ext>
            </a:extLst>
          </p:cNvPr>
          <p:cNvCxnSpPr>
            <a:cxnSpLocks/>
            <a:stCxn id="16" idx="3"/>
            <a:endCxn id="8" idx="1"/>
          </p:cNvCxnSpPr>
          <p:nvPr/>
        </p:nvCxnSpPr>
        <p:spPr>
          <a:xfrm flipV="1">
            <a:off x="3373578" y="3614060"/>
            <a:ext cx="692729" cy="1013568"/>
          </a:xfrm>
          <a:prstGeom prst="bentConnector3">
            <a:avLst>
              <a:gd name="adj1" fmla="val 50000"/>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5" name="カギ線コネクタ 24">
            <a:extLst>
              <a:ext uri="{FF2B5EF4-FFF2-40B4-BE49-F238E27FC236}">
                <a16:creationId xmlns:a16="http://schemas.microsoft.com/office/drawing/2014/main" id="{11AAB01E-3D56-4968-0040-B55E9C5AF2D1}"/>
              </a:ext>
            </a:extLst>
          </p:cNvPr>
          <p:cNvCxnSpPr>
            <a:cxnSpLocks/>
            <a:stCxn id="17" idx="3"/>
            <a:endCxn id="8" idx="1"/>
          </p:cNvCxnSpPr>
          <p:nvPr/>
        </p:nvCxnSpPr>
        <p:spPr>
          <a:xfrm flipV="1">
            <a:off x="3373578" y="3614060"/>
            <a:ext cx="692729" cy="2027136"/>
          </a:xfrm>
          <a:prstGeom prst="bentConnector3">
            <a:avLst>
              <a:gd name="adj1" fmla="val 50000"/>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6" name="直線コネクタ 25">
            <a:extLst>
              <a:ext uri="{FF2B5EF4-FFF2-40B4-BE49-F238E27FC236}">
                <a16:creationId xmlns:a16="http://schemas.microsoft.com/office/drawing/2014/main" id="{BFC0FEC0-99EA-345E-CBA5-646E3490736C}"/>
              </a:ext>
            </a:extLst>
          </p:cNvPr>
          <p:cNvCxnSpPr>
            <a:cxnSpLocks/>
          </p:cNvCxnSpPr>
          <p:nvPr/>
        </p:nvCxnSpPr>
        <p:spPr>
          <a:xfrm>
            <a:off x="3719942" y="5648129"/>
            <a:ext cx="0" cy="653344"/>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カギ線コネクタ 26">
            <a:extLst>
              <a:ext uri="{FF2B5EF4-FFF2-40B4-BE49-F238E27FC236}">
                <a16:creationId xmlns:a16="http://schemas.microsoft.com/office/drawing/2014/main" id="{93BD1953-247A-99FA-219F-B8FA96927032}"/>
              </a:ext>
            </a:extLst>
          </p:cNvPr>
          <p:cNvCxnSpPr>
            <a:cxnSpLocks/>
            <a:stCxn id="9" idx="3"/>
            <a:endCxn id="13" idx="1"/>
          </p:cNvCxnSpPr>
          <p:nvPr/>
        </p:nvCxnSpPr>
        <p:spPr>
          <a:xfrm flipV="1">
            <a:off x="8028708" y="2591010"/>
            <a:ext cx="858980" cy="1023050"/>
          </a:xfrm>
          <a:prstGeom prst="bentConnector3">
            <a:avLst>
              <a:gd name="adj1" fmla="val 50000"/>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8" name="カギ線コネクタ 27">
            <a:extLst>
              <a:ext uri="{FF2B5EF4-FFF2-40B4-BE49-F238E27FC236}">
                <a16:creationId xmlns:a16="http://schemas.microsoft.com/office/drawing/2014/main" id="{D7ADC977-BB08-1128-600C-4A5ED1FC84AD}"/>
              </a:ext>
            </a:extLst>
          </p:cNvPr>
          <p:cNvCxnSpPr>
            <a:cxnSpLocks/>
            <a:stCxn id="9" idx="3"/>
            <a:endCxn id="11" idx="1"/>
          </p:cNvCxnSpPr>
          <p:nvPr/>
        </p:nvCxnSpPr>
        <p:spPr>
          <a:xfrm>
            <a:off x="8028708" y="3614060"/>
            <a:ext cx="858980" cy="1013568"/>
          </a:xfrm>
          <a:prstGeom prst="bentConnector3">
            <a:avLst>
              <a:gd name="adj1" fmla="val 50000"/>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9" name="カギ線コネクタ 28">
            <a:extLst>
              <a:ext uri="{FF2B5EF4-FFF2-40B4-BE49-F238E27FC236}">
                <a16:creationId xmlns:a16="http://schemas.microsoft.com/office/drawing/2014/main" id="{C8AFEB4F-357A-EDBB-8871-EC197FABC2DC}"/>
              </a:ext>
            </a:extLst>
          </p:cNvPr>
          <p:cNvCxnSpPr>
            <a:cxnSpLocks/>
            <a:stCxn id="9" idx="3"/>
            <a:endCxn id="10" idx="1"/>
          </p:cNvCxnSpPr>
          <p:nvPr/>
        </p:nvCxnSpPr>
        <p:spPr>
          <a:xfrm flipV="1">
            <a:off x="8028708" y="3609319"/>
            <a:ext cx="858980" cy="4741"/>
          </a:xfrm>
          <a:prstGeom prst="bentConnector3">
            <a:avLst>
              <a:gd name="adj1" fmla="val 50000"/>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0" name="カギ線コネクタ 29">
            <a:extLst>
              <a:ext uri="{FF2B5EF4-FFF2-40B4-BE49-F238E27FC236}">
                <a16:creationId xmlns:a16="http://schemas.microsoft.com/office/drawing/2014/main" id="{18068D1B-2D24-3985-1A04-628C3F29627D}"/>
              </a:ext>
            </a:extLst>
          </p:cNvPr>
          <p:cNvCxnSpPr>
            <a:cxnSpLocks/>
            <a:stCxn id="9" idx="3"/>
            <a:endCxn id="14" idx="1"/>
          </p:cNvCxnSpPr>
          <p:nvPr/>
        </p:nvCxnSpPr>
        <p:spPr>
          <a:xfrm>
            <a:off x="8028708" y="3614060"/>
            <a:ext cx="858980" cy="2031877"/>
          </a:xfrm>
          <a:prstGeom prst="bentConnector3">
            <a:avLst>
              <a:gd name="adj1" fmla="val 50000"/>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1" name="直線コネクタ 30">
            <a:extLst>
              <a:ext uri="{FF2B5EF4-FFF2-40B4-BE49-F238E27FC236}">
                <a16:creationId xmlns:a16="http://schemas.microsoft.com/office/drawing/2014/main" id="{8D8BE84F-489C-12B9-75AA-90E3AF61B4FD}"/>
              </a:ext>
            </a:extLst>
          </p:cNvPr>
          <p:cNvCxnSpPr>
            <a:cxnSpLocks/>
            <a:stCxn id="9" idx="1"/>
            <a:endCxn id="8" idx="3"/>
          </p:cNvCxnSpPr>
          <p:nvPr/>
        </p:nvCxnSpPr>
        <p:spPr>
          <a:xfrm flipH="1">
            <a:off x="5701143" y="3614060"/>
            <a:ext cx="692729" cy="0"/>
          </a:xfrm>
          <a:prstGeom prst="line">
            <a:avLst/>
          </a:prstGeom>
          <a:ln>
            <a:solidFill>
              <a:schemeClr val="tx1"/>
            </a:solidFill>
            <a:headEnd type="triangle" w="lg" len="lg"/>
            <a:tailEnd type="none"/>
          </a:ln>
        </p:spPr>
        <p:style>
          <a:lnRef idx="2">
            <a:schemeClr val="accent1"/>
          </a:lnRef>
          <a:fillRef idx="0">
            <a:schemeClr val="accent1"/>
          </a:fillRef>
          <a:effectRef idx="1">
            <a:schemeClr val="accent1"/>
          </a:effectRef>
          <a:fontRef idx="minor">
            <a:schemeClr val="tx1"/>
          </a:fontRef>
        </p:style>
      </p:cxnSp>
      <p:sp>
        <p:nvSpPr>
          <p:cNvPr id="32" name="角丸四角形 31">
            <a:extLst>
              <a:ext uri="{FF2B5EF4-FFF2-40B4-BE49-F238E27FC236}">
                <a16:creationId xmlns:a16="http://schemas.microsoft.com/office/drawing/2014/main" id="{D2E63CB7-05F6-9181-EF3F-C7281992974E}"/>
              </a:ext>
            </a:extLst>
          </p:cNvPr>
          <p:cNvSpPr/>
          <p:nvPr/>
        </p:nvSpPr>
        <p:spPr>
          <a:xfrm>
            <a:off x="8887688" y="1219410"/>
            <a:ext cx="1634836" cy="706582"/>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rPr>
              <a:t>機械学習</a:t>
            </a:r>
          </a:p>
        </p:txBody>
      </p:sp>
      <p:cxnSp>
        <p:nvCxnSpPr>
          <p:cNvPr id="33" name="カギ線コネクタ 32">
            <a:extLst>
              <a:ext uri="{FF2B5EF4-FFF2-40B4-BE49-F238E27FC236}">
                <a16:creationId xmlns:a16="http://schemas.microsoft.com/office/drawing/2014/main" id="{2AFBE024-CB0F-5F0E-A884-3898AC46D166}"/>
              </a:ext>
            </a:extLst>
          </p:cNvPr>
          <p:cNvCxnSpPr>
            <a:cxnSpLocks/>
            <a:stCxn id="9" idx="3"/>
            <a:endCxn id="32" idx="1"/>
          </p:cNvCxnSpPr>
          <p:nvPr/>
        </p:nvCxnSpPr>
        <p:spPr>
          <a:xfrm flipV="1">
            <a:off x="8028708" y="1572701"/>
            <a:ext cx="858980" cy="2041359"/>
          </a:xfrm>
          <a:prstGeom prst="bentConnector3">
            <a:avLst>
              <a:gd name="adj1" fmla="val 50000"/>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C663BDE8-E1DA-2A21-2C01-683D83D81F98}"/>
              </a:ext>
            </a:extLst>
          </p:cNvPr>
          <p:cNvSpPr txBox="1"/>
          <p:nvPr/>
        </p:nvSpPr>
        <p:spPr>
          <a:xfrm rot="5400000">
            <a:off x="9439649" y="6116807"/>
            <a:ext cx="530915" cy="369332"/>
          </a:xfrm>
          <a:prstGeom prst="rect">
            <a:avLst/>
          </a:prstGeom>
          <a:noFill/>
        </p:spPr>
        <p:txBody>
          <a:bodyPr wrap="none" rtlCol="0">
            <a:spAutoFit/>
          </a:bodyPr>
          <a:lstStyle/>
          <a:p>
            <a:r>
              <a:rPr lang="ja-JP" altLang="en-US">
                <a:latin typeface="Meiryo UI" panose="020B0604030504040204" pitchFamily="34" charset="-128"/>
                <a:ea typeface="Meiryo UI" panose="020B0604030504040204" pitchFamily="34" charset="-128"/>
              </a:rPr>
              <a:t>・・・</a:t>
            </a: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90BA8829-71F6-9ECC-BE7A-0E0D13154C6C}"/>
              </a:ext>
            </a:extLst>
          </p:cNvPr>
          <p:cNvSpPr txBox="1"/>
          <p:nvPr/>
        </p:nvSpPr>
        <p:spPr>
          <a:xfrm>
            <a:off x="2569717" y="3740481"/>
            <a:ext cx="887679" cy="307777"/>
          </a:xfrm>
          <a:prstGeom prst="rect">
            <a:avLst/>
          </a:prstGeom>
          <a:noFill/>
        </p:spPr>
        <p:txBody>
          <a:bodyPr wrap="none" rtlCol="0">
            <a:spAutoFit/>
          </a:bodyPr>
          <a:lstStyle/>
          <a:p>
            <a:r>
              <a:rPr kumimoji="1" lang="en-US" altLang="ja-JP" sz="1400" dirty="0">
                <a:effectLst>
                  <a:glow rad="152400">
                    <a:schemeClr val="bg1"/>
                  </a:glow>
                </a:effectLst>
                <a:latin typeface="Meiryo UI" panose="020B0604030504040204" pitchFamily="34" charset="-128"/>
                <a:ea typeface="Meiryo UI" panose="020B0604030504040204" pitchFamily="34" charset="-128"/>
              </a:rPr>
              <a:t>PyAudio</a:t>
            </a:r>
            <a:endParaRPr kumimoji="1" lang="ja-JP" altLang="en-US" sz="1400">
              <a:effectLst>
                <a:glow rad="152400">
                  <a:schemeClr val="bg1"/>
                </a:glow>
              </a:effectLst>
              <a:latin typeface="Meiryo UI" panose="020B0604030504040204" pitchFamily="34" charset="-128"/>
              <a:ea typeface="Meiryo UI" panose="020B0604030504040204" pitchFamily="34" charset="-128"/>
            </a:endParaRPr>
          </a:p>
        </p:txBody>
      </p:sp>
      <p:sp>
        <p:nvSpPr>
          <p:cNvPr id="36" name="テキスト ボックス 35">
            <a:extLst>
              <a:ext uri="{FF2B5EF4-FFF2-40B4-BE49-F238E27FC236}">
                <a16:creationId xmlns:a16="http://schemas.microsoft.com/office/drawing/2014/main" id="{58E14B5E-A8B4-2292-DD72-EA9822662EBE}"/>
              </a:ext>
            </a:extLst>
          </p:cNvPr>
          <p:cNvSpPr txBox="1"/>
          <p:nvPr/>
        </p:nvSpPr>
        <p:spPr>
          <a:xfrm>
            <a:off x="4938847" y="3739991"/>
            <a:ext cx="809837" cy="307777"/>
          </a:xfrm>
          <a:prstGeom prst="rect">
            <a:avLst/>
          </a:prstGeom>
          <a:noFill/>
        </p:spPr>
        <p:txBody>
          <a:bodyPr wrap="none" rtlCol="0">
            <a:spAutoFit/>
          </a:bodyPr>
          <a:lstStyle/>
          <a:p>
            <a:r>
              <a:rPr kumimoji="1" lang="en-US" altLang="ja-JP" sz="1400" dirty="0">
                <a:effectLst>
                  <a:glow rad="152400">
                    <a:schemeClr val="bg1"/>
                  </a:glow>
                </a:effectLst>
                <a:latin typeface="Meiryo UI" panose="020B0604030504040204" pitchFamily="34" charset="-128"/>
                <a:ea typeface="Meiryo UI" panose="020B0604030504040204" pitchFamily="34" charset="-128"/>
              </a:rPr>
              <a:t>NumPy</a:t>
            </a:r>
            <a:endParaRPr kumimoji="1" lang="ja-JP" altLang="en-US" sz="1400">
              <a:effectLst>
                <a:glow rad="152400">
                  <a:schemeClr val="bg1"/>
                </a:glow>
              </a:effectLst>
              <a:latin typeface="Meiryo UI" panose="020B0604030504040204" pitchFamily="34" charset="-128"/>
              <a:ea typeface="Meiryo UI" panose="020B0604030504040204" pitchFamily="34" charset="-128"/>
            </a:endParaRPr>
          </a:p>
        </p:txBody>
      </p:sp>
      <p:sp>
        <p:nvSpPr>
          <p:cNvPr id="37" name="テキスト ボックス 36">
            <a:extLst>
              <a:ext uri="{FF2B5EF4-FFF2-40B4-BE49-F238E27FC236}">
                <a16:creationId xmlns:a16="http://schemas.microsoft.com/office/drawing/2014/main" id="{AC5591BF-59F4-225F-4DCF-21246C8DA6EE}"/>
              </a:ext>
            </a:extLst>
          </p:cNvPr>
          <p:cNvSpPr txBox="1"/>
          <p:nvPr/>
        </p:nvSpPr>
        <p:spPr>
          <a:xfrm>
            <a:off x="6428038" y="3737281"/>
            <a:ext cx="2241511" cy="307777"/>
          </a:xfrm>
          <a:prstGeom prst="rect">
            <a:avLst/>
          </a:prstGeom>
          <a:noFill/>
        </p:spPr>
        <p:txBody>
          <a:bodyPr wrap="none" rtlCol="0">
            <a:spAutoFit/>
          </a:bodyPr>
          <a:lstStyle/>
          <a:p>
            <a:r>
              <a:rPr kumimoji="1" lang="en-US" altLang="ja-JP" sz="1400" dirty="0">
                <a:effectLst>
                  <a:glow rad="152400">
                    <a:schemeClr val="bg1"/>
                  </a:glow>
                </a:effectLst>
                <a:latin typeface="Meiryo UI" panose="020B0604030504040204" pitchFamily="34" charset="-128"/>
                <a:ea typeface="Meiryo UI" panose="020B0604030504040204" pitchFamily="34" charset="-128"/>
              </a:rPr>
              <a:t>NumPy, SciPy, librosa...</a:t>
            </a:r>
            <a:endParaRPr kumimoji="1" lang="ja-JP" altLang="en-US" sz="1400">
              <a:effectLst>
                <a:glow rad="152400">
                  <a:schemeClr val="bg1"/>
                </a:glow>
              </a:effectLst>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0E86F11B-31F4-ED60-61A6-5CC963E14479}"/>
              </a:ext>
            </a:extLst>
          </p:cNvPr>
          <p:cNvSpPr txBox="1"/>
          <p:nvPr/>
        </p:nvSpPr>
        <p:spPr>
          <a:xfrm>
            <a:off x="9493580" y="3714588"/>
            <a:ext cx="2557047" cy="307777"/>
          </a:xfrm>
          <a:prstGeom prst="rect">
            <a:avLst/>
          </a:prstGeom>
          <a:noFill/>
        </p:spPr>
        <p:txBody>
          <a:bodyPr wrap="none" rtlCol="0">
            <a:spAutoFit/>
          </a:bodyPr>
          <a:lstStyle/>
          <a:p>
            <a:r>
              <a:rPr kumimoji="1" lang="en-US" altLang="ja-JP" sz="1400" dirty="0">
                <a:effectLst>
                  <a:glow rad="152400">
                    <a:schemeClr val="bg1"/>
                  </a:glow>
                </a:effectLst>
                <a:latin typeface="Meiryo UI" panose="020B0604030504040204" pitchFamily="34" charset="-128"/>
                <a:ea typeface="Meiryo UI" panose="020B0604030504040204" pitchFamily="34" charset="-128"/>
              </a:rPr>
              <a:t>Matplotlib, Plotly, PyVista...</a:t>
            </a:r>
            <a:endParaRPr kumimoji="1" lang="ja-JP" altLang="en-US" sz="1400">
              <a:effectLst>
                <a:glow rad="152400">
                  <a:schemeClr val="bg1"/>
                </a:glow>
              </a:effectLst>
              <a:latin typeface="Meiryo UI" panose="020B0604030504040204" pitchFamily="34" charset="-128"/>
              <a:ea typeface="Meiryo UI" panose="020B0604030504040204" pitchFamily="34" charset="-128"/>
            </a:endParaRPr>
          </a:p>
        </p:txBody>
      </p:sp>
      <p:sp>
        <p:nvSpPr>
          <p:cNvPr id="39" name="テキスト ボックス 38">
            <a:extLst>
              <a:ext uri="{FF2B5EF4-FFF2-40B4-BE49-F238E27FC236}">
                <a16:creationId xmlns:a16="http://schemas.microsoft.com/office/drawing/2014/main" id="{9B64FDB6-34C9-6A42-580D-8B0FE476A107}"/>
              </a:ext>
            </a:extLst>
          </p:cNvPr>
          <p:cNvSpPr txBox="1"/>
          <p:nvPr/>
        </p:nvSpPr>
        <p:spPr>
          <a:xfrm>
            <a:off x="9493580" y="1700662"/>
            <a:ext cx="2133789" cy="307777"/>
          </a:xfrm>
          <a:prstGeom prst="rect">
            <a:avLst/>
          </a:prstGeom>
          <a:noFill/>
        </p:spPr>
        <p:txBody>
          <a:bodyPr wrap="none" rtlCol="0">
            <a:spAutoFit/>
          </a:bodyPr>
          <a:lstStyle/>
          <a:p>
            <a:r>
              <a:rPr kumimoji="1" lang="en-US" altLang="ja-JP" sz="1400" dirty="0">
                <a:effectLst>
                  <a:glow rad="152400">
                    <a:schemeClr val="bg1"/>
                  </a:glow>
                </a:effectLst>
                <a:latin typeface="Meiryo UI" panose="020B0604030504040204" pitchFamily="34" charset="-128"/>
                <a:ea typeface="Meiryo UI" panose="020B0604030504040204" pitchFamily="34" charset="-128"/>
              </a:rPr>
              <a:t>PyTorch, scikit-learn...</a:t>
            </a:r>
            <a:endParaRPr kumimoji="1" lang="ja-JP" altLang="en-US" sz="1400">
              <a:effectLst>
                <a:glow rad="152400">
                  <a:schemeClr val="bg1"/>
                </a:glow>
              </a:effectLst>
              <a:latin typeface="Meiryo UI" panose="020B0604030504040204" pitchFamily="34" charset="-128"/>
              <a:ea typeface="Meiryo UI" panose="020B0604030504040204" pitchFamily="34" charset="-128"/>
            </a:endParaRPr>
          </a:p>
        </p:txBody>
      </p:sp>
      <p:sp>
        <p:nvSpPr>
          <p:cNvPr id="40" name="テキスト ボックス 39">
            <a:extLst>
              <a:ext uri="{FF2B5EF4-FFF2-40B4-BE49-F238E27FC236}">
                <a16:creationId xmlns:a16="http://schemas.microsoft.com/office/drawing/2014/main" id="{0EEC31CE-A163-235A-29DC-67A277D179D7}"/>
              </a:ext>
            </a:extLst>
          </p:cNvPr>
          <p:cNvSpPr txBox="1"/>
          <p:nvPr/>
        </p:nvSpPr>
        <p:spPr>
          <a:xfrm>
            <a:off x="9493580" y="2718971"/>
            <a:ext cx="1670842" cy="307777"/>
          </a:xfrm>
          <a:prstGeom prst="rect">
            <a:avLst/>
          </a:prstGeom>
          <a:noFill/>
        </p:spPr>
        <p:txBody>
          <a:bodyPr wrap="none" rtlCol="0">
            <a:spAutoFit/>
          </a:bodyPr>
          <a:lstStyle/>
          <a:p>
            <a:r>
              <a:rPr kumimoji="1" lang="en-US" altLang="ja-JP" sz="1400" dirty="0">
                <a:effectLst>
                  <a:glow rad="152400">
                    <a:schemeClr val="bg1"/>
                  </a:glow>
                </a:effectLst>
                <a:latin typeface="Meiryo UI" panose="020B0604030504040204" pitchFamily="34" charset="-128"/>
                <a:ea typeface="Meiryo UI" panose="020B0604030504040204" pitchFamily="34" charset="-128"/>
              </a:rPr>
              <a:t>SciPy, Platypus...</a:t>
            </a:r>
            <a:endParaRPr kumimoji="1" lang="ja-JP" altLang="en-US" sz="1400">
              <a:effectLst>
                <a:glow rad="152400">
                  <a:schemeClr val="bg1"/>
                </a:glow>
              </a:effectLst>
              <a:latin typeface="Meiryo UI" panose="020B0604030504040204" pitchFamily="34" charset="-128"/>
              <a:ea typeface="Meiryo UI" panose="020B0604030504040204" pitchFamily="34" charset="-128"/>
            </a:endParaRPr>
          </a:p>
        </p:txBody>
      </p:sp>
      <p:sp>
        <p:nvSpPr>
          <p:cNvPr id="41" name="テキスト ボックス 40">
            <a:extLst>
              <a:ext uri="{FF2B5EF4-FFF2-40B4-BE49-F238E27FC236}">
                <a16:creationId xmlns:a16="http://schemas.microsoft.com/office/drawing/2014/main" id="{C768F45B-8310-61A2-B740-50CC63BC5692}"/>
              </a:ext>
            </a:extLst>
          </p:cNvPr>
          <p:cNvSpPr txBox="1"/>
          <p:nvPr/>
        </p:nvSpPr>
        <p:spPr>
          <a:xfrm>
            <a:off x="9489869" y="4812587"/>
            <a:ext cx="2061398" cy="307777"/>
          </a:xfrm>
          <a:prstGeom prst="rect">
            <a:avLst/>
          </a:prstGeom>
          <a:noFill/>
        </p:spPr>
        <p:txBody>
          <a:bodyPr wrap="none" rtlCol="0">
            <a:spAutoFit/>
          </a:bodyPr>
          <a:lstStyle/>
          <a:p>
            <a:r>
              <a:rPr kumimoji="1" lang="en-US" altLang="ja-JP" sz="1400" dirty="0">
                <a:effectLst>
                  <a:glow rad="152400">
                    <a:schemeClr val="bg1"/>
                  </a:glow>
                </a:effectLst>
                <a:latin typeface="Meiryo UI" panose="020B0604030504040204" pitchFamily="34" charset="-128"/>
                <a:ea typeface="Meiryo UI" panose="020B0604030504040204" pitchFamily="34" charset="-128"/>
              </a:rPr>
              <a:t>Tkinter, PyQt5, kivy...</a:t>
            </a:r>
            <a:endParaRPr kumimoji="1" lang="ja-JP" altLang="en-US" sz="1400">
              <a:effectLst>
                <a:glow rad="152400">
                  <a:schemeClr val="bg1"/>
                </a:glow>
              </a:effectLst>
              <a:latin typeface="Meiryo UI" panose="020B0604030504040204" pitchFamily="34" charset="-128"/>
              <a:ea typeface="Meiryo UI" panose="020B0604030504040204" pitchFamily="34" charset="-128"/>
            </a:endParaRPr>
          </a:p>
        </p:txBody>
      </p:sp>
      <p:sp>
        <p:nvSpPr>
          <p:cNvPr id="42" name="テキスト ボックス 41">
            <a:extLst>
              <a:ext uri="{FF2B5EF4-FFF2-40B4-BE49-F238E27FC236}">
                <a16:creationId xmlns:a16="http://schemas.microsoft.com/office/drawing/2014/main" id="{49451DD6-B966-1345-AAB6-B2B657FFF5E3}"/>
              </a:ext>
            </a:extLst>
          </p:cNvPr>
          <p:cNvSpPr txBox="1"/>
          <p:nvPr/>
        </p:nvSpPr>
        <p:spPr>
          <a:xfrm>
            <a:off x="9489868" y="5779628"/>
            <a:ext cx="1924245" cy="307777"/>
          </a:xfrm>
          <a:prstGeom prst="rect">
            <a:avLst/>
          </a:prstGeom>
          <a:noFill/>
        </p:spPr>
        <p:txBody>
          <a:bodyPr wrap="none" rtlCol="0">
            <a:spAutoFit/>
          </a:bodyPr>
          <a:lstStyle/>
          <a:p>
            <a:r>
              <a:rPr kumimoji="1" lang="en-US" altLang="ja-JP" sz="1400" dirty="0">
                <a:effectLst>
                  <a:glow rad="152400">
                    <a:schemeClr val="bg1"/>
                  </a:glow>
                </a:effectLst>
                <a:latin typeface="Meiryo UI" panose="020B0604030504040204" pitchFamily="34" charset="-128"/>
                <a:ea typeface="Meiryo UI" panose="020B0604030504040204" pitchFamily="34" charset="-128"/>
              </a:rPr>
              <a:t>Pyinstaller, Nuitka...</a:t>
            </a:r>
            <a:endParaRPr kumimoji="1" lang="ja-JP" altLang="en-US" sz="1400">
              <a:effectLst>
                <a:glow rad="152400">
                  <a:schemeClr val="bg1"/>
                </a:glow>
              </a:effectLst>
              <a:latin typeface="Meiryo UI" panose="020B0604030504040204" pitchFamily="34" charset="-128"/>
              <a:ea typeface="Meiryo UI" panose="020B0604030504040204" pitchFamily="34" charset="-128"/>
            </a:endParaRPr>
          </a:p>
        </p:txBody>
      </p:sp>
      <p:sp>
        <p:nvSpPr>
          <p:cNvPr id="43" name="テキスト ボックス 42">
            <a:extLst>
              <a:ext uri="{FF2B5EF4-FFF2-40B4-BE49-F238E27FC236}">
                <a16:creationId xmlns:a16="http://schemas.microsoft.com/office/drawing/2014/main" id="{BFCF76E4-2317-25A8-A994-E5641C0CF289}"/>
              </a:ext>
            </a:extLst>
          </p:cNvPr>
          <p:cNvSpPr txBox="1"/>
          <p:nvPr/>
        </p:nvSpPr>
        <p:spPr>
          <a:xfrm>
            <a:off x="970483" y="613618"/>
            <a:ext cx="3621504" cy="461665"/>
          </a:xfrm>
          <a:prstGeom prst="rect">
            <a:avLst/>
          </a:prstGeom>
          <a:noFill/>
        </p:spPr>
        <p:txBody>
          <a:bodyPr wrap="none" rtlCol="0">
            <a:spAutoFit/>
          </a:bodyPr>
          <a:lstStyle/>
          <a:p>
            <a:r>
              <a:rPr lang="ja-JP" altLang="en-US" sz="2000">
                <a:latin typeface="Hiragino Maru Gothic Pro W4" panose="020F0400000000000000" pitchFamily="34" charset="-128"/>
                <a:ea typeface="Hiragino Maru Gothic Pro W4" panose="020F0400000000000000" pitchFamily="34" charset="-128"/>
              </a:rPr>
              <a:t>世の中は</a:t>
            </a:r>
            <a:r>
              <a:rPr lang="ja-JP" altLang="en-US" sz="2400">
                <a:solidFill>
                  <a:srgbClr val="0432FF"/>
                </a:solidFill>
                <a:latin typeface="Hiragino Maru Gothic Pro W4" panose="020F0400000000000000" pitchFamily="34" charset="-128"/>
                <a:ea typeface="Hiragino Maru Gothic Pro W4" panose="020F0400000000000000" pitchFamily="34" charset="-128"/>
              </a:rPr>
              <a:t>信号</a:t>
            </a:r>
            <a:r>
              <a:rPr lang="ja-JP" altLang="en-US" sz="2000">
                <a:latin typeface="Hiragino Maru Gothic Pro W4" panose="020F0400000000000000" pitchFamily="34" charset="-128"/>
                <a:ea typeface="Hiragino Maru Gothic Pro W4" panose="020F0400000000000000" pitchFamily="34" charset="-128"/>
              </a:rPr>
              <a:t>で溢れている！</a:t>
            </a:r>
            <a:endParaRPr lang="en-US" altLang="ja-JP" sz="2000" dirty="0">
              <a:latin typeface="Hiragino Maru Gothic Pro W4" panose="020F0400000000000000" pitchFamily="34" charset="-128"/>
              <a:ea typeface="Hiragino Maru Gothic Pro W4" panose="020F0400000000000000" pitchFamily="34" charset="-128"/>
            </a:endParaRPr>
          </a:p>
        </p:txBody>
      </p:sp>
      <p:sp>
        <p:nvSpPr>
          <p:cNvPr id="49" name="テキスト ボックス 48">
            <a:extLst>
              <a:ext uri="{FF2B5EF4-FFF2-40B4-BE49-F238E27FC236}">
                <a16:creationId xmlns:a16="http://schemas.microsoft.com/office/drawing/2014/main" id="{CDF09B57-09B1-5AD0-8F86-642DE5EC623D}"/>
              </a:ext>
            </a:extLst>
          </p:cNvPr>
          <p:cNvSpPr txBox="1"/>
          <p:nvPr/>
        </p:nvSpPr>
        <p:spPr>
          <a:xfrm>
            <a:off x="4827314" y="2600492"/>
            <a:ext cx="2444336" cy="646331"/>
          </a:xfrm>
          <a:prstGeom prst="rect">
            <a:avLst/>
          </a:prstGeom>
          <a:noFill/>
        </p:spPr>
        <p:txBody>
          <a:bodyPr wrap="square" rtlCol="0">
            <a:spAutoFit/>
          </a:bodyPr>
          <a:lstStyle/>
          <a:p>
            <a:r>
              <a:rPr lang="ja-JP" altLang="en-US" sz="1600">
                <a:solidFill>
                  <a:srgbClr val="0432FF"/>
                </a:solidFill>
                <a:latin typeface="Hiragino Maru Gothic Pro W4" panose="020F0400000000000000" pitchFamily="34" charset="-128"/>
                <a:ea typeface="Hiragino Maru Gothic Pro W4" panose="020F0400000000000000" pitchFamily="34" charset="-128"/>
              </a:rPr>
              <a:t>波形データ</a:t>
            </a:r>
            <a:r>
              <a:rPr lang="ja-JP" altLang="en-US" sz="1600">
                <a:latin typeface="Hiragino Maru Gothic Pro W4" panose="020F0400000000000000" pitchFamily="34" charset="-128"/>
                <a:ea typeface="Hiragino Maru Gothic Pro W4" panose="020F0400000000000000" pitchFamily="34" charset="-128"/>
              </a:rPr>
              <a:t>に変換できるものは</a:t>
            </a:r>
            <a:r>
              <a:rPr lang="ja-JP" altLang="en-US" sz="2000">
                <a:solidFill>
                  <a:srgbClr val="0432FF"/>
                </a:solidFill>
                <a:latin typeface="Hiragino Maru Gothic Pro W4" panose="020F0400000000000000" pitchFamily="34" charset="-128"/>
                <a:ea typeface="Hiragino Maru Gothic Pro W4" panose="020F0400000000000000" pitchFamily="34" charset="-128"/>
              </a:rPr>
              <a:t>信号処理</a:t>
            </a:r>
            <a:r>
              <a:rPr lang="ja-JP" altLang="en-US" sz="1600">
                <a:latin typeface="Hiragino Maru Gothic Pro W4" panose="020F0400000000000000" pitchFamily="34" charset="-128"/>
                <a:ea typeface="Hiragino Maru Gothic Pro W4" panose="020F0400000000000000" pitchFamily="34" charset="-128"/>
              </a:rPr>
              <a:t>可能！</a:t>
            </a:r>
            <a:endParaRPr lang="en-US" altLang="ja-JP" sz="1600" dirty="0">
              <a:latin typeface="Hiragino Maru Gothic Pro W4" panose="020F0400000000000000" pitchFamily="34" charset="-128"/>
              <a:ea typeface="Hiragino Maru Gothic Pro W4" panose="020F0400000000000000" pitchFamily="34" charset="-128"/>
            </a:endParaRPr>
          </a:p>
        </p:txBody>
      </p:sp>
      <p:sp>
        <p:nvSpPr>
          <p:cNvPr id="50" name="テキスト ボックス 49">
            <a:extLst>
              <a:ext uri="{FF2B5EF4-FFF2-40B4-BE49-F238E27FC236}">
                <a16:creationId xmlns:a16="http://schemas.microsoft.com/office/drawing/2014/main" id="{7C85927B-C940-6A1C-64B9-4E1FEEF3CB27}"/>
              </a:ext>
            </a:extLst>
          </p:cNvPr>
          <p:cNvSpPr txBox="1"/>
          <p:nvPr/>
        </p:nvSpPr>
        <p:spPr>
          <a:xfrm>
            <a:off x="7795958" y="476229"/>
            <a:ext cx="4037464" cy="615553"/>
          </a:xfrm>
          <a:prstGeom prst="rect">
            <a:avLst/>
          </a:prstGeom>
          <a:noFill/>
        </p:spPr>
        <p:txBody>
          <a:bodyPr wrap="square" rtlCol="0">
            <a:spAutoFit/>
          </a:bodyPr>
          <a:lstStyle/>
          <a:p>
            <a:r>
              <a:rPr lang="ja-JP" altLang="en-US" sz="1600">
                <a:latin typeface="Hiragino Maru Gothic Pro W4" panose="020F0400000000000000" pitchFamily="34" charset="-128"/>
                <a:ea typeface="Hiragino Maru Gothic Pro W4" panose="020F0400000000000000" pitchFamily="34" charset="-128"/>
              </a:rPr>
              <a:t>「こんなことができるかな？」と</a:t>
            </a:r>
            <a:endParaRPr lang="en-US" altLang="ja-JP" sz="1600" dirty="0">
              <a:latin typeface="Hiragino Maru Gothic Pro W4" panose="020F0400000000000000" pitchFamily="34" charset="-128"/>
              <a:ea typeface="Hiragino Maru Gothic Pro W4" panose="020F0400000000000000" pitchFamily="34" charset="-128"/>
            </a:endParaRPr>
          </a:p>
          <a:p>
            <a:r>
              <a:rPr lang="ja-JP" altLang="en-US" sz="1600">
                <a:latin typeface="Hiragino Maru Gothic Pro W4" panose="020F0400000000000000" pitchFamily="34" charset="-128"/>
                <a:ea typeface="Hiragino Maru Gothic Pro W4" panose="020F0400000000000000" pitchFamily="34" charset="-128"/>
              </a:rPr>
              <a:t>思ったものは</a:t>
            </a:r>
            <a:r>
              <a:rPr lang="ja-JP" altLang="en-US">
                <a:solidFill>
                  <a:srgbClr val="0432FF"/>
                </a:solidFill>
                <a:latin typeface="Hiragino Maru Gothic Pro W4" panose="020F0400000000000000" pitchFamily="34" charset="-128"/>
                <a:ea typeface="Hiragino Maru Gothic Pro W4" panose="020F0400000000000000" pitchFamily="34" charset="-128"/>
              </a:rPr>
              <a:t>大体</a:t>
            </a:r>
            <a:r>
              <a:rPr lang="en-US" altLang="ja-JP" dirty="0">
                <a:solidFill>
                  <a:srgbClr val="0432FF"/>
                </a:solidFill>
                <a:latin typeface="Hiragino Maru Gothic Pro W4" panose="020F0400000000000000" pitchFamily="34" charset="-128"/>
                <a:ea typeface="Hiragino Maru Gothic Pro W4" panose="020F0400000000000000" pitchFamily="34" charset="-128"/>
              </a:rPr>
              <a:t>Python</a:t>
            </a:r>
            <a:r>
              <a:rPr lang="ja-JP" altLang="en-US">
                <a:solidFill>
                  <a:srgbClr val="0432FF"/>
                </a:solidFill>
                <a:latin typeface="Hiragino Maru Gothic Pro W4" panose="020F0400000000000000" pitchFamily="34" charset="-128"/>
                <a:ea typeface="Hiragino Maru Gothic Pro W4" panose="020F0400000000000000" pitchFamily="34" charset="-128"/>
              </a:rPr>
              <a:t>でできる</a:t>
            </a:r>
            <a:r>
              <a:rPr lang="ja-JP" altLang="en-US" sz="1600">
                <a:latin typeface="Hiragino Maru Gothic Pro W4" panose="020F0400000000000000" pitchFamily="34" charset="-128"/>
                <a:ea typeface="Hiragino Maru Gothic Pro W4" panose="020F0400000000000000" pitchFamily="34" charset="-128"/>
              </a:rPr>
              <a:t>！</a:t>
            </a:r>
            <a:endParaRPr lang="en-US" altLang="ja-JP" sz="1600" dirty="0">
              <a:latin typeface="Hiragino Maru Gothic Pro W4" panose="020F0400000000000000" pitchFamily="34" charset="-128"/>
              <a:ea typeface="Hiragino Maru Gothic Pro W4" panose="020F0400000000000000" pitchFamily="34" charset="-128"/>
            </a:endParaRPr>
          </a:p>
        </p:txBody>
      </p:sp>
      <p:pic>
        <p:nvPicPr>
          <p:cNvPr id="52" name="グラフィックス 51" descr="無表情な顔 (塗りつぶしなし) 単色塗りつぶし">
            <a:extLst>
              <a:ext uri="{FF2B5EF4-FFF2-40B4-BE49-F238E27FC236}">
                <a16:creationId xmlns:a16="http://schemas.microsoft.com/office/drawing/2014/main" id="{9E38141E-935D-3814-F757-989EBF27A3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9259" y="5126283"/>
            <a:ext cx="653345" cy="653345"/>
          </a:xfrm>
          <a:prstGeom prst="rect">
            <a:avLst/>
          </a:prstGeom>
        </p:spPr>
      </p:pic>
      <p:sp>
        <p:nvSpPr>
          <p:cNvPr id="54" name="雲形吹き出し 53">
            <a:extLst>
              <a:ext uri="{FF2B5EF4-FFF2-40B4-BE49-F238E27FC236}">
                <a16:creationId xmlns:a16="http://schemas.microsoft.com/office/drawing/2014/main" id="{A0F9DDE8-5CB8-8848-09E7-37F75A840084}"/>
              </a:ext>
            </a:extLst>
          </p:cNvPr>
          <p:cNvSpPr/>
          <p:nvPr/>
        </p:nvSpPr>
        <p:spPr>
          <a:xfrm>
            <a:off x="4072616" y="4359225"/>
            <a:ext cx="3774171" cy="898431"/>
          </a:xfrm>
          <a:prstGeom prst="cloudCallout">
            <a:avLst>
              <a:gd name="adj1" fmla="val 29588"/>
              <a:gd name="adj2" fmla="val 59554"/>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DB6989C5-068A-5C01-D535-AC3ADDE04B8C}"/>
              </a:ext>
            </a:extLst>
          </p:cNvPr>
          <p:cNvSpPr txBox="1"/>
          <p:nvPr/>
        </p:nvSpPr>
        <p:spPr>
          <a:xfrm>
            <a:off x="4535209" y="4530480"/>
            <a:ext cx="2673341" cy="553998"/>
          </a:xfrm>
          <a:prstGeom prst="rect">
            <a:avLst/>
          </a:prstGeom>
          <a:noFill/>
        </p:spPr>
        <p:txBody>
          <a:bodyPr wrap="square" rtlCol="0">
            <a:spAutoFit/>
          </a:bodyPr>
          <a:lstStyle/>
          <a:p>
            <a:r>
              <a:rPr lang="ja-JP" altLang="en-US" sz="1000">
                <a:latin typeface="Hiragino Maru Gothic Pro W4" panose="020F0400000000000000" pitchFamily="34" charset="-128"/>
                <a:ea typeface="Hiragino Maru Gothic Pro W4" panose="020F0400000000000000" pitchFamily="34" charset="-128"/>
              </a:rPr>
              <a:t>社内に高価な信号処理ソフトはあるけど、</a:t>
            </a:r>
            <a:endParaRPr lang="en-US" altLang="ja-JP" sz="1000" dirty="0">
              <a:latin typeface="Hiragino Maru Gothic Pro W4" panose="020F0400000000000000" pitchFamily="34" charset="-128"/>
              <a:ea typeface="Hiragino Maru Gothic Pro W4" panose="020F0400000000000000" pitchFamily="34" charset="-128"/>
            </a:endParaRPr>
          </a:p>
          <a:p>
            <a:r>
              <a:rPr lang="ja-JP" altLang="en-US" sz="1000">
                <a:latin typeface="Hiragino Maru Gothic Pro W4" panose="020F0400000000000000" pitchFamily="34" charset="-128"/>
                <a:ea typeface="Hiragino Maru Gothic Pro W4" panose="020F0400000000000000" pitchFamily="34" charset="-128"/>
              </a:rPr>
              <a:t>なんでもできる反面使い方が複雑</a:t>
            </a:r>
            <a:r>
              <a:rPr lang="en-US" altLang="ja-JP" sz="1000" dirty="0">
                <a:latin typeface="Hiragino Maru Gothic Pro W4" panose="020F0400000000000000" pitchFamily="34" charset="-128"/>
                <a:ea typeface="Hiragino Maru Gothic Pro W4" panose="020F0400000000000000" pitchFamily="34" charset="-128"/>
              </a:rPr>
              <a:t>…</a:t>
            </a:r>
            <a:r>
              <a:rPr lang="ja-JP" altLang="en-US" sz="1000">
                <a:latin typeface="Hiragino Maru Gothic Pro W4" panose="020F0400000000000000" pitchFamily="34" charset="-128"/>
                <a:ea typeface="Hiragino Maru Gothic Pro W4" panose="020F0400000000000000" pitchFamily="34" charset="-128"/>
              </a:rPr>
              <a:t>。</a:t>
            </a:r>
            <a:endParaRPr lang="en-US" altLang="ja-JP" sz="1000" dirty="0">
              <a:latin typeface="Hiragino Maru Gothic Pro W4" panose="020F0400000000000000" pitchFamily="34" charset="-128"/>
              <a:ea typeface="Hiragino Maru Gothic Pro W4" panose="020F0400000000000000" pitchFamily="34" charset="-128"/>
            </a:endParaRPr>
          </a:p>
          <a:p>
            <a:r>
              <a:rPr lang="ja-JP" altLang="en-US" sz="1000">
                <a:latin typeface="Hiragino Maru Gothic Pro W4" panose="020F0400000000000000" pitchFamily="34" charset="-128"/>
                <a:ea typeface="Hiragino Maru Gothic Pro W4" panose="020F0400000000000000" pitchFamily="34" charset="-128"/>
              </a:rPr>
              <a:t>あと、かゆい所に手が届かないんだよな</a:t>
            </a:r>
            <a:r>
              <a:rPr lang="en-US" altLang="ja-JP" sz="1000" dirty="0">
                <a:latin typeface="Hiragino Maru Gothic Pro W4" panose="020F0400000000000000" pitchFamily="34" charset="-128"/>
                <a:ea typeface="Hiragino Maru Gothic Pro W4" panose="020F0400000000000000" pitchFamily="34" charset="-128"/>
              </a:rPr>
              <a:t>…</a:t>
            </a:r>
            <a:r>
              <a:rPr lang="ja-JP" altLang="en-US" sz="1000">
                <a:latin typeface="Hiragino Maru Gothic Pro W4" panose="020F0400000000000000" pitchFamily="34" charset="-128"/>
                <a:ea typeface="Hiragino Maru Gothic Pro W4" panose="020F0400000000000000" pitchFamily="34" charset="-128"/>
              </a:rPr>
              <a:t>。</a:t>
            </a:r>
            <a:endParaRPr lang="en-US" altLang="ja-JP" sz="1000" dirty="0">
              <a:latin typeface="Hiragino Maru Gothic Pro W4" panose="020F0400000000000000" pitchFamily="34" charset="-128"/>
              <a:ea typeface="Hiragino Maru Gothic Pro W4" panose="020F0400000000000000" pitchFamily="34" charset="-128"/>
            </a:endParaRPr>
          </a:p>
        </p:txBody>
      </p:sp>
      <p:sp>
        <p:nvSpPr>
          <p:cNvPr id="56" name="テキスト ボックス 55">
            <a:extLst>
              <a:ext uri="{FF2B5EF4-FFF2-40B4-BE49-F238E27FC236}">
                <a16:creationId xmlns:a16="http://schemas.microsoft.com/office/drawing/2014/main" id="{6688D09F-5EF3-010A-8E5A-E3E9D7F1BEC6}"/>
              </a:ext>
            </a:extLst>
          </p:cNvPr>
          <p:cNvSpPr txBox="1"/>
          <p:nvPr/>
        </p:nvSpPr>
        <p:spPr>
          <a:xfrm>
            <a:off x="10164502" y="1000096"/>
            <a:ext cx="1742785" cy="246221"/>
          </a:xfrm>
          <a:prstGeom prst="rect">
            <a:avLst/>
          </a:prstGeom>
          <a:noFill/>
        </p:spPr>
        <p:txBody>
          <a:bodyPr wrap="none" rtlCol="0">
            <a:spAutoFit/>
          </a:bodyPr>
          <a:lstStyle/>
          <a:p>
            <a:r>
              <a:rPr lang="en-US" altLang="ja-JP" sz="1000" dirty="0">
                <a:solidFill>
                  <a:srgbClr val="0432FF"/>
                </a:solidFill>
                <a:latin typeface="Hiragino Maru Gothic Pro W4" panose="020F0400000000000000" pitchFamily="34" charset="-128"/>
                <a:ea typeface="Hiragino Maru Gothic Pro W4" panose="020F0400000000000000" pitchFamily="34" charset="-128"/>
              </a:rPr>
              <a:t>OSS</a:t>
            </a:r>
            <a:r>
              <a:rPr lang="ja-JP" altLang="en-US" sz="1000">
                <a:solidFill>
                  <a:srgbClr val="0432FF"/>
                </a:solidFill>
                <a:latin typeface="Hiragino Maru Gothic Pro W4" panose="020F0400000000000000" pitchFamily="34" charset="-128"/>
                <a:ea typeface="Hiragino Maru Gothic Pro W4" panose="020F0400000000000000" pitchFamily="34" charset="-128"/>
              </a:rPr>
              <a:t>開発が活発（感謝！）</a:t>
            </a:r>
            <a:endParaRPr lang="en-US" altLang="ja-JP" sz="1000" dirty="0">
              <a:solidFill>
                <a:srgbClr val="0432FF"/>
              </a:solidFill>
              <a:latin typeface="Hiragino Maru Gothic Pro W4" panose="020F0400000000000000" pitchFamily="34" charset="-128"/>
              <a:ea typeface="Hiragino Maru Gothic Pro W4" panose="020F0400000000000000" pitchFamily="34" charset="-128"/>
            </a:endParaRPr>
          </a:p>
        </p:txBody>
      </p:sp>
      <p:sp>
        <p:nvSpPr>
          <p:cNvPr id="57" name="テキスト ボックス 56">
            <a:extLst>
              <a:ext uri="{FF2B5EF4-FFF2-40B4-BE49-F238E27FC236}">
                <a16:creationId xmlns:a16="http://schemas.microsoft.com/office/drawing/2014/main" id="{9EA08C09-2A38-45AB-80F0-4501F17B87BA}"/>
              </a:ext>
            </a:extLst>
          </p:cNvPr>
          <p:cNvSpPr txBox="1"/>
          <p:nvPr/>
        </p:nvSpPr>
        <p:spPr>
          <a:xfrm>
            <a:off x="5402452" y="2013729"/>
            <a:ext cx="2444336" cy="276999"/>
          </a:xfrm>
          <a:prstGeom prst="rect">
            <a:avLst/>
          </a:prstGeom>
          <a:noFill/>
        </p:spPr>
        <p:txBody>
          <a:bodyPr wrap="square" rtlCol="0">
            <a:spAutoFit/>
          </a:bodyPr>
          <a:lstStyle/>
          <a:p>
            <a:r>
              <a:rPr lang="ja-JP" altLang="en-US" sz="1200">
                <a:latin typeface="Hiragino Maru Gothic Pro W4" panose="020F0400000000000000" pitchFamily="34" charset="-128"/>
                <a:ea typeface="Hiragino Maru Gothic Pro W4" panose="020F0400000000000000" pitchFamily="34" charset="-128"/>
              </a:rPr>
              <a:t>時間と大きさのデータ</a:t>
            </a:r>
            <a:endParaRPr lang="en-US" altLang="ja-JP" sz="1200" dirty="0">
              <a:latin typeface="Hiragino Maru Gothic Pro W4" panose="020F0400000000000000" pitchFamily="34" charset="-128"/>
              <a:ea typeface="Hiragino Maru Gothic Pro W4" panose="020F0400000000000000" pitchFamily="34" charset="-128"/>
            </a:endParaRPr>
          </a:p>
        </p:txBody>
      </p:sp>
      <p:sp>
        <p:nvSpPr>
          <p:cNvPr id="58" name="フリーフォーム 57">
            <a:extLst>
              <a:ext uri="{FF2B5EF4-FFF2-40B4-BE49-F238E27FC236}">
                <a16:creationId xmlns:a16="http://schemas.microsoft.com/office/drawing/2014/main" id="{EC8D7AA0-E915-D8A3-86E7-C7B96C7C039A}"/>
              </a:ext>
            </a:extLst>
          </p:cNvPr>
          <p:cNvSpPr/>
          <p:nvPr/>
        </p:nvSpPr>
        <p:spPr>
          <a:xfrm>
            <a:off x="5475514" y="2264229"/>
            <a:ext cx="348343" cy="315685"/>
          </a:xfrm>
          <a:custGeom>
            <a:avLst/>
            <a:gdLst>
              <a:gd name="connsiteX0" fmla="*/ 0 w 348343"/>
              <a:gd name="connsiteY0" fmla="*/ 315685 h 315685"/>
              <a:gd name="connsiteX1" fmla="*/ 97972 w 348343"/>
              <a:gd name="connsiteY1" fmla="*/ 130628 h 315685"/>
              <a:gd name="connsiteX2" fmla="*/ 206829 w 348343"/>
              <a:gd name="connsiteY2" fmla="*/ 174171 h 315685"/>
              <a:gd name="connsiteX3" fmla="*/ 348343 w 348343"/>
              <a:gd name="connsiteY3" fmla="*/ 0 h 315685"/>
            </a:gdLst>
            <a:ahLst/>
            <a:cxnLst>
              <a:cxn ang="0">
                <a:pos x="connsiteX0" y="connsiteY0"/>
              </a:cxn>
              <a:cxn ang="0">
                <a:pos x="connsiteX1" y="connsiteY1"/>
              </a:cxn>
              <a:cxn ang="0">
                <a:pos x="connsiteX2" y="connsiteY2"/>
              </a:cxn>
              <a:cxn ang="0">
                <a:pos x="connsiteX3" y="connsiteY3"/>
              </a:cxn>
            </a:cxnLst>
            <a:rect l="l" t="t" r="r" b="b"/>
            <a:pathLst>
              <a:path w="348343" h="315685">
                <a:moveTo>
                  <a:pt x="0" y="315685"/>
                </a:moveTo>
                <a:cubicBezTo>
                  <a:pt x="31750" y="234949"/>
                  <a:pt x="63501" y="154214"/>
                  <a:pt x="97972" y="130628"/>
                </a:cubicBezTo>
                <a:cubicBezTo>
                  <a:pt x="132444" y="107042"/>
                  <a:pt x="165101" y="195942"/>
                  <a:pt x="206829" y="174171"/>
                </a:cubicBezTo>
                <a:cubicBezTo>
                  <a:pt x="248557" y="152400"/>
                  <a:pt x="298450" y="76200"/>
                  <a:pt x="348343" y="0"/>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44774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6</a:t>
            </a:fld>
            <a:endParaRPr kumimoji="1" lang="ja-JP" altLang="en-US"/>
          </a:p>
        </p:txBody>
      </p:sp>
      <p:sp>
        <p:nvSpPr>
          <p:cNvPr id="5" name="テキスト ボックス 4">
            <a:extLst>
              <a:ext uri="{FF2B5EF4-FFF2-40B4-BE49-F238E27FC236}">
                <a16:creationId xmlns:a16="http://schemas.microsoft.com/office/drawing/2014/main" id="{EAFB6BE5-ECB4-A4E2-4DF4-0EF77FC29497}"/>
              </a:ext>
            </a:extLst>
          </p:cNvPr>
          <p:cNvSpPr txBox="1"/>
          <p:nvPr/>
        </p:nvSpPr>
        <p:spPr>
          <a:xfrm>
            <a:off x="10886" y="35657"/>
            <a:ext cx="6053260"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3.1.</a:t>
            </a:r>
            <a:r>
              <a:rPr lang="ja-JP" altLang="en-US" sz="3000" b="1">
                <a:latin typeface="Hiragino Maru Gothic Pro W4" panose="020F0400000000000000" pitchFamily="34" charset="-128"/>
                <a:ea typeface="Hiragino Maru Gothic Pro W4" panose="020F0400000000000000" pitchFamily="34" charset="-128"/>
              </a:rPr>
              <a:t>豊富なライブラリ群との連携</a:t>
            </a:r>
            <a:endParaRPr kumimoji="1" lang="ja-JP" altLang="en-US" sz="3000" b="1">
              <a:latin typeface="Hiragino Maru Gothic Pro W4" panose="020F0400000000000000" pitchFamily="34" charset="-128"/>
              <a:ea typeface="Hiragino Maru Gothic Pro W4" panose="020F0400000000000000" pitchFamily="34" charset="-128"/>
            </a:endParaRPr>
          </a:p>
        </p:txBody>
      </p:sp>
      <p:sp>
        <p:nvSpPr>
          <p:cNvPr id="8" name="角丸四角形 7">
            <a:extLst>
              <a:ext uri="{FF2B5EF4-FFF2-40B4-BE49-F238E27FC236}">
                <a16:creationId xmlns:a16="http://schemas.microsoft.com/office/drawing/2014/main" id="{628AF06E-C91E-0303-CB70-327700ADECB3}"/>
              </a:ext>
            </a:extLst>
          </p:cNvPr>
          <p:cNvSpPr/>
          <p:nvPr/>
        </p:nvSpPr>
        <p:spPr>
          <a:xfrm>
            <a:off x="4066307" y="3260769"/>
            <a:ext cx="1634836" cy="70658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a:solidFill>
                  <a:schemeClr val="tx1"/>
                </a:solidFill>
              </a:rPr>
              <a:t>波形データ</a:t>
            </a:r>
            <a:endParaRPr kumimoji="1" lang="ja-JP" altLang="en-US" sz="2000">
              <a:solidFill>
                <a:schemeClr val="tx1"/>
              </a:solidFill>
            </a:endParaRPr>
          </a:p>
        </p:txBody>
      </p:sp>
      <p:sp>
        <p:nvSpPr>
          <p:cNvPr id="9" name="角丸四角形 8">
            <a:extLst>
              <a:ext uri="{FF2B5EF4-FFF2-40B4-BE49-F238E27FC236}">
                <a16:creationId xmlns:a16="http://schemas.microsoft.com/office/drawing/2014/main" id="{EB36E853-B59B-7293-6D88-74F77D823F3D}"/>
              </a:ext>
            </a:extLst>
          </p:cNvPr>
          <p:cNvSpPr/>
          <p:nvPr/>
        </p:nvSpPr>
        <p:spPr>
          <a:xfrm>
            <a:off x="6393872" y="3260769"/>
            <a:ext cx="1634836" cy="706582"/>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b="1">
                <a:solidFill>
                  <a:schemeClr val="bg1"/>
                </a:solidFill>
              </a:rPr>
              <a:t>信号処理</a:t>
            </a:r>
            <a:endParaRPr kumimoji="1" lang="ja-JP" altLang="en-US" sz="2000" b="1">
              <a:solidFill>
                <a:schemeClr val="bg1"/>
              </a:solidFill>
            </a:endParaRPr>
          </a:p>
        </p:txBody>
      </p:sp>
      <p:sp>
        <p:nvSpPr>
          <p:cNvPr id="10" name="角丸四角形 9">
            <a:extLst>
              <a:ext uri="{FF2B5EF4-FFF2-40B4-BE49-F238E27FC236}">
                <a16:creationId xmlns:a16="http://schemas.microsoft.com/office/drawing/2014/main" id="{DB7926C3-F54E-16EE-74C6-DECB27BE2BFD}"/>
              </a:ext>
            </a:extLst>
          </p:cNvPr>
          <p:cNvSpPr/>
          <p:nvPr/>
        </p:nvSpPr>
        <p:spPr>
          <a:xfrm>
            <a:off x="8887688" y="3256028"/>
            <a:ext cx="1634836" cy="706582"/>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rPr>
              <a:t>可視化</a:t>
            </a:r>
          </a:p>
        </p:txBody>
      </p:sp>
      <p:sp>
        <p:nvSpPr>
          <p:cNvPr id="11" name="角丸四角形 10">
            <a:extLst>
              <a:ext uri="{FF2B5EF4-FFF2-40B4-BE49-F238E27FC236}">
                <a16:creationId xmlns:a16="http://schemas.microsoft.com/office/drawing/2014/main" id="{C5A780E2-0B26-92D5-0D5A-CCA22B073308}"/>
              </a:ext>
            </a:extLst>
          </p:cNvPr>
          <p:cNvSpPr/>
          <p:nvPr/>
        </p:nvSpPr>
        <p:spPr>
          <a:xfrm>
            <a:off x="8887688" y="4274337"/>
            <a:ext cx="1634836" cy="706582"/>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GUI</a:t>
            </a:r>
            <a:endParaRPr kumimoji="1" lang="ja-JP" altLang="en-US" sz="2000">
              <a:solidFill>
                <a:schemeClr val="tx1"/>
              </a:solidFill>
            </a:endParaRPr>
          </a:p>
        </p:txBody>
      </p:sp>
      <p:sp>
        <p:nvSpPr>
          <p:cNvPr id="13" name="角丸四角形 12">
            <a:extLst>
              <a:ext uri="{FF2B5EF4-FFF2-40B4-BE49-F238E27FC236}">
                <a16:creationId xmlns:a16="http://schemas.microsoft.com/office/drawing/2014/main" id="{7AA52E52-140B-4E54-BD6F-74C889DEBCA5}"/>
              </a:ext>
            </a:extLst>
          </p:cNvPr>
          <p:cNvSpPr/>
          <p:nvPr/>
        </p:nvSpPr>
        <p:spPr>
          <a:xfrm>
            <a:off x="8887688" y="2237719"/>
            <a:ext cx="1634836" cy="706582"/>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a:solidFill>
                  <a:schemeClr val="tx1"/>
                </a:solidFill>
              </a:rPr>
              <a:t>最適化</a:t>
            </a:r>
            <a:endParaRPr kumimoji="1" lang="ja-JP" altLang="en-US" sz="2000">
              <a:solidFill>
                <a:schemeClr val="tx1"/>
              </a:solidFill>
            </a:endParaRPr>
          </a:p>
        </p:txBody>
      </p:sp>
      <p:sp>
        <p:nvSpPr>
          <p:cNvPr id="14" name="角丸四角形 13">
            <a:extLst>
              <a:ext uri="{FF2B5EF4-FFF2-40B4-BE49-F238E27FC236}">
                <a16:creationId xmlns:a16="http://schemas.microsoft.com/office/drawing/2014/main" id="{8EAD3742-BCA9-4A04-A2DF-79AF4E2C043D}"/>
              </a:ext>
            </a:extLst>
          </p:cNvPr>
          <p:cNvSpPr/>
          <p:nvPr/>
        </p:nvSpPr>
        <p:spPr>
          <a:xfrm>
            <a:off x="8887688" y="5292646"/>
            <a:ext cx="1634836" cy="706582"/>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rPr>
              <a:t>配布</a:t>
            </a:r>
          </a:p>
        </p:txBody>
      </p:sp>
      <p:sp>
        <p:nvSpPr>
          <p:cNvPr id="15" name="角丸四角形 14">
            <a:extLst>
              <a:ext uri="{FF2B5EF4-FFF2-40B4-BE49-F238E27FC236}">
                <a16:creationId xmlns:a16="http://schemas.microsoft.com/office/drawing/2014/main" id="{DC3A68AA-37FA-2A17-E090-964C6CDBBAF5}"/>
              </a:ext>
            </a:extLst>
          </p:cNvPr>
          <p:cNvSpPr/>
          <p:nvPr/>
        </p:nvSpPr>
        <p:spPr>
          <a:xfrm>
            <a:off x="1738742" y="3256028"/>
            <a:ext cx="1634836" cy="70658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a:solidFill>
                  <a:schemeClr val="tx1"/>
                </a:solidFill>
              </a:rPr>
              <a:t>音声</a:t>
            </a:r>
            <a:endParaRPr kumimoji="1" lang="ja-JP" altLang="en-US" sz="2000">
              <a:solidFill>
                <a:schemeClr val="tx1"/>
              </a:solidFill>
            </a:endParaRPr>
          </a:p>
        </p:txBody>
      </p:sp>
      <p:sp>
        <p:nvSpPr>
          <p:cNvPr id="16" name="角丸四角形 15">
            <a:extLst>
              <a:ext uri="{FF2B5EF4-FFF2-40B4-BE49-F238E27FC236}">
                <a16:creationId xmlns:a16="http://schemas.microsoft.com/office/drawing/2014/main" id="{3AA055E1-0EE6-EDEB-22D4-DCEC12ACD150}"/>
              </a:ext>
            </a:extLst>
          </p:cNvPr>
          <p:cNvSpPr/>
          <p:nvPr/>
        </p:nvSpPr>
        <p:spPr>
          <a:xfrm>
            <a:off x="1738742" y="4274337"/>
            <a:ext cx="1634836" cy="70658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a:solidFill>
                  <a:schemeClr val="tx1"/>
                </a:solidFill>
              </a:rPr>
              <a:t>加速度</a:t>
            </a:r>
            <a:endParaRPr kumimoji="1" lang="ja-JP" altLang="en-US" sz="2000">
              <a:solidFill>
                <a:schemeClr val="tx1"/>
              </a:solidFill>
            </a:endParaRPr>
          </a:p>
        </p:txBody>
      </p:sp>
      <p:sp>
        <p:nvSpPr>
          <p:cNvPr id="17" name="角丸四角形 16">
            <a:extLst>
              <a:ext uri="{FF2B5EF4-FFF2-40B4-BE49-F238E27FC236}">
                <a16:creationId xmlns:a16="http://schemas.microsoft.com/office/drawing/2014/main" id="{FD03528E-77D6-CDD7-B160-C0926140B756}"/>
              </a:ext>
            </a:extLst>
          </p:cNvPr>
          <p:cNvSpPr/>
          <p:nvPr/>
        </p:nvSpPr>
        <p:spPr>
          <a:xfrm>
            <a:off x="1738742" y="5287905"/>
            <a:ext cx="1634836" cy="70658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rPr>
              <a:t>電圧</a:t>
            </a:r>
          </a:p>
        </p:txBody>
      </p:sp>
      <p:sp>
        <p:nvSpPr>
          <p:cNvPr id="18" name="角丸四角形 17">
            <a:extLst>
              <a:ext uri="{FF2B5EF4-FFF2-40B4-BE49-F238E27FC236}">
                <a16:creationId xmlns:a16="http://schemas.microsoft.com/office/drawing/2014/main" id="{4A408B20-3DFD-5EB6-514E-A0C12E3E2F9E}"/>
              </a:ext>
            </a:extLst>
          </p:cNvPr>
          <p:cNvSpPr/>
          <p:nvPr/>
        </p:nvSpPr>
        <p:spPr>
          <a:xfrm>
            <a:off x="1738742" y="2247201"/>
            <a:ext cx="1634836" cy="70658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rPr>
              <a:t>株価</a:t>
            </a:r>
          </a:p>
        </p:txBody>
      </p:sp>
      <p:sp>
        <p:nvSpPr>
          <p:cNvPr id="19" name="角丸四角形 18">
            <a:extLst>
              <a:ext uri="{FF2B5EF4-FFF2-40B4-BE49-F238E27FC236}">
                <a16:creationId xmlns:a16="http://schemas.microsoft.com/office/drawing/2014/main" id="{93F03B2B-D97B-B341-7C0D-14E7655D7D9B}"/>
              </a:ext>
            </a:extLst>
          </p:cNvPr>
          <p:cNvSpPr/>
          <p:nvPr/>
        </p:nvSpPr>
        <p:spPr>
          <a:xfrm>
            <a:off x="1738742" y="1233633"/>
            <a:ext cx="1634836" cy="70658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a:solidFill>
                  <a:schemeClr val="tx1"/>
                </a:solidFill>
              </a:rPr>
              <a:t>アクセス数</a:t>
            </a:r>
            <a:endParaRPr kumimoji="1" lang="ja-JP" altLang="en-US" sz="2000">
              <a:solidFill>
                <a:schemeClr val="tx1"/>
              </a:solidFill>
            </a:endParaRPr>
          </a:p>
        </p:txBody>
      </p:sp>
      <p:sp>
        <p:nvSpPr>
          <p:cNvPr id="20" name="テキスト ボックス 19">
            <a:extLst>
              <a:ext uri="{FF2B5EF4-FFF2-40B4-BE49-F238E27FC236}">
                <a16:creationId xmlns:a16="http://schemas.microsoft.com/office/drawing/2014/main" id="{616FEE4B-195F-0A0F-B973-93085DCC6C6D}"/>
              </a:ext>
            </a:extLst>
          </p:cNvPr>
          <p:cNvSpPr txBox="1"/>
          <p:nvPr/>
        </p:nvSpPr>
        <p:spPr>
          <a:xfrm rot="5400000">
            <a:off x="2290702" y="6116807"/>
            <a:ext cx="530915" cy="369332"/>
          </a:xfrm>
          <a:prstGeom prst="rect">
            <a:avLst/>
          </a:prstGeom>
          <a:noFill/>
        </p:spPr>
        <p:txBody>
          <a:bodyPr wrap="none" rtlCol="0">
            <a:spAutoFit/>
          </a:bodyPr>
          <a:lstStyle/>
          <a:p>
            <a:r>
              <a:rPr lang="ja-JP" altLang="en-US">
                <a:latin typeface="Meiryo UI" panose="020B0604030504040204" pitchFamily="34" charset="-128"/>
                <a:ea typeface="Meiryo UI" panose="020B0604030504040204" pitchFamily="34" charset="-128"/>
              </a:rPr>
              <a:t>・・・</a:t>
            </a:r>
            <a:endParaRPr kumimoji="1" lang="ja-JP" altLang="en-US">
              <a:latin typeface="Meiryo UI" panose="020B0604030504040204" pitchFamily="34" charset="-128"/>
              <a:ea typeface="Meiryo UI" panose="020B0604030504040204" pitchFamily="34" charset="-128"/>
            </a:endParaRPr>
          </a:p>
        </p:txBody>
      </p:sp>
      <p:cxnSp>
        <p:nvCxnSpPr>
          <p:cNvPr id="21" name="カギ線コネクタ 20">
            <a:extLst>
              <a:ext uri="{FF2B5EF4-FFF2-40B4-BE49-F238E27FC236}">
                <a16:creationId xmlns:a16="http://schemas.microsoft.com/office/drawing/2014/main" id="{12E24FF4-0F99-11C0-8E4E-C0F0D19F9318}"/>
              </a:ext>
            </a:extLst>
          </p:cNvPr>
          <p:cNvCxnSpPr>
            <a:stCxn id="19" idx="3"/>
            <a:endCxn id="8" idx="1"/>
          </p:cNvCxnSpPr>
          <p:nvPr/>
        </p:nvCxnSpPr>
        <p:spPr>
          <a:xfrm>
            <a:off x="3373578" y="1586924"/>
            <a:ext cx="692729" cy="2027136"/>
          </a:xfrm>
          <a:prstGeom prst="bentConnector3">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2" name="カギ線コネクタ 21">
            <a:extLst>
              <a:ext uri="{FF2B5EF4-FFF2-40B4-BE49-F238E27FC236}">
                <a16:creationId xmlns:a16="http://schemas.microsoft.com/office/drawing/2014/main" id="{94B567A7-AD68-1AF5-179F-66D0CC7356F0}"/>
              </a:ext>
            </a:extLst>
          </p:cNvPr>
          <p:cNvCxnSpPr>
            <a:cxnSpLocks/>
            <a:stCxn id="18" idx="3"/>
            <a:endCxn id="8" idx="1"/>
          </p:cNvCxnSpPr>
          <p:nvPr/>
        </p:nvCxnSpPr>
        <p:spPr>
          <a:xfrm>
            <a:off x="3373578" y="2600492"/>
            <a:ext cx="692729" cy="1013568"/>
          </a:xfrm>
          <a:prstGeom prst="bentConnector3">
            <a:avLst>
              <a:gd name="adj1" fmla="val 50000"/>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3" name="カギ線コネクタ 22">
            <a:extLst>
              <a:ext uri="{FF2B5EF4-FFF2-40B4-BE49-F238E27FC236}">
                <a16:creationId xmlns:a16="http://schemas.microsoft.com/office/drawing/2014/main" id="{E86E171B-BDAD-7D74-863D-E6D8747C38DC}"/>
              </a:ext>
            </a:extLst>
          </p:cNvPr>
          <p:cNvCxnSpPr>
            <a:cxnSpLocks/>
            <a:stCxn id="15" idx="3"/>
            <a:endCxn id="8" idx="1"/>
          </p:cNvCxnSpPr>
          <p:nvPr/>
        </p:nvCxnSpPr>
        <p:spPr>
          <a:xfrm>
            <a:off x="3373578" y="3609319"/>
            <a:ext cx="692729" cy="4741"/>
          </a:xfrm>
          <a:prstGeom prst="bentConnector3">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4" name="カギ線コネクタ 23">
            <a:extLst>
              <a:ext uri="{FF2B5EF4-FFF2-40B4-BE49-F238E27FC236}">
                <a16:creationId xmlns:a16="http://schemas.microsoft.com/office/drawing/2014/main" id="{CEB550AB-C282-9002-D722-FACCD3A553DC}"/>
              </a:ext>
            </a:extLst>
          </p:cNvPr>
          <p:cNvCxnSpPr>
            <a:cxnSpLocks/>
            <a:stCxn id="16" idx="3"/>
            <a:endCxn id="8" idx="1"/>
          </p:cNvCxnSpPr>
          <p:nvPr/>
        </p:nvCxnSpPr>
        <p:spPr>
          <a:xfrm flipV="1">
            <a:off x="3373578" y="3614060"/>
            <a:ext cx="692729" cy="1013568"/>
          </a:xfrm>
          <a:prstGeom prst="bentConnector3">
            <a:avLst>
              <a:gd name="adj1" fmla="val 50000"/>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5" name="カギ線コネクタ 24">
            <a:extLst>
              <a:ext uri="{FF2B5EF4-FFF2-40B4-BE49-F238E27FC236}">
                <a16:creationId xmlns:a16="http://schemas.microsoft.com/office/drawing/2014/main" id="{11AAB01E-3D56-4968-0040-B55E9C5AF2D1}"/>
              </a:ext>
            </a:extLst>
          </p:cNvPr>
          <p:cNvCxnSpPr>
            <a:cxnSpLocks/>
            <a:stCxn id="17" idx="3"/>
            <a:endCxn id="8" idx="1"/>
          </p:cNvCxnSpPr>
          <p:nvPr/>
        </p:nvCxnSpPr>
        <p:spPr>
          <a:xfrm flipV="1">
            <a:off x="3373578" y="3614060"/>
            <a:ext cx="692729" cy="2027136"/>
          </a:xfrm>
          <a:prstGeom prst="bentConnector3">
            <a:avLst>
              <a:gd name="adj1" fmla="val 50000"/>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6" name="直線コネクタ 25">
            <a:extLst>
              <a:ext uri="{FF2B5EF4-FFF2-40B4-BE49-F238E27FC236}">
                <a16:creationId xmlns:a16="http://schemas.microsoft.com/office/drawing/2014/main" id="{BFC0FEC0-99EA-345E-CBA5-646E3490736C}"/>
              </a:ext>
            </a:extLst>
          </p:cNvPr>
          <p:cNvCxnSpPr>
            <a:cxnSpLocks/>
          </p:cNvCxnSpPr>
          <p:nvPr/>
        </p:nvCxnSpPr>
        <p:spPr>
          <a:xfrm>
            <a:off x="3719942" y="5648129"/>
            <a:ext cx="0" cy="653344"/>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カギ線コネクタ 26">
            <a:extLst>
              <a:ext uri="{FF2B5EF4-FFF2-40B4-BE49-F238E27FC236}">
                <a16:creationId xmlns:a16="http://schemas.microsoft.com/office/drawing/2014/main" id="{93BD1953-247A-99FA-219F-B8FA96927032}"/>
              </a:ext>
            </a:extLst>
          </p:cNvPr>
          <p:cNvCxnSpPr>
            <a:cxnSpLocks/>
            <a:stCxn id="9" idx="3"/>
            <a:endCxn id="13" idx="1"/>
          </p:cNvCxnSpPr>
          <p:nvPr/>
        </p:nvCxnSpPr>
        <p:spPr>
          <a:xfrm flipV="1">
            <a:off x="8028708" y="2591010"/>
            <a:ext cx="858980" cy="1023050"/>
          </a:xfrm>
          <a:prstGeom prst="bentConnector3">
            <a:avLst>
              <a:gd name="adj1" fmla="val 50000"/>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8" name="カギ線コネクタ 27">
            <a:extLst>
              <a:ext uri="{FF2B5EF4-FFF2-40B4-BE49-F238E27FC236}">
                <a16:creationId xmlns:a16="http://schemas.microsoft.com/office/drawing/2014/main" id="{D7ADC977-BB08-1128-600C-4A5ED1FC84AD}"/>
              </a:ext>
            </a:extLst>
          </p:cNvPr>
          <p:cNvCxnSpPr>
            <a:cxnSpLocks/>
            <a:stCxn id="9" idx="3"/>
            <a:endCxn id="11" idx="1"/>
          </p:cNvCxnSpPr>
          <p:nvPr/>
        </p:nvCxnSpPr>
        <p:spPr>
          <a:xfrm>
            <a:off x="8028708" y="3614060"/>
            <a:ext cx="858980" cy="1013568"/>
          </a:xfrm>
          <a:prstGeom prst="bentConnector3">
            <a:avLst>
              <a:gd name="adj1" fmla="val 50000"/>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9" name="カギ線コネクタ 28">
            <a:extLst>
              <a:ext uri="{FF2B5EF4-FFF2-40B4-BE49-F238E27FC236}">
                <a16:creationId xmlns:a16="http://schemas.microsoft.com/office/drawing/2014/main" id="{C8AFEB4F-357A-EDBB-8871-EC197FABC2DC}"/>
              </a:ext>
            </a:extLst>
          </p:cNvPr>
          <p:cNvCxnSpPr>
            <a:cxnSpLocks/>
            <a:stCxn id="9" idx="3"/>
            <a:endCxn id="10" idx="1"/>
          </p:cNvCxnSpPr>
          <p:nvPr/>
        </p:nvCxnSpPr>
        <p:spPr>
          <a:xfrm flipV="1">
            <a:off x="8028708" y="3609319"/>
            <a:ext cx="858980" cy="4741"/>
          </a:xfrm>
          <a:prstGeom prst="bentConnector3">
            <a:avLst>
              <a:gd name="adj1" fmla="val 50000"/>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0" name="カギ線コネクタ 29">
            <a:extLst>
              <a:ext uri="{FF2B5EF4-FFF2-40B4-BE49-F238E27FC236}">
                <a16:creationId xmlns:a16="http://schemas.microsoft.com/office/drawing/2014/main" id="{18068D1B-2D24-3985-1A04-628C3F29627D}"/>
              </a:ext>
            </a:extLst>
          </p:cNvPr>
          <p:cNvCxnSpPr>
            <a:cxnSpLocks/>
            <a:stCxn id="9" idx="3"/>
            <a:endCxn id="14" idx="1"/>
          </p:cNvCxnSpPr>
          <p:nvPr/>
        </p:nvCxnSpPr>
        <p:spPr>
          <a:xfrm>
            <a:off x="8028708" y="3614060"/>
            <a:ext cx="858980" cy="2031877"/>
          </a:xfrm>
          <a:prstGeom prst="bentConnector3">
            <a:avLst>
              <a:gd name="adj1" fmla="val 50000"/>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1" name="直線コネクタ 30">
            <a:extLst>
              <a:ext uri="{FF2B5EF4-FFF2-40B4-BE49-F238E27FC236}">
                <a16:creationId xmlns:a16="http://schemas.microsoft.com/office/drawing/2014/main" id="{8D8BE84F-489C-12B9-75AA-90E3AF61B4FD}"/>
              </a:ext>
            </a:extLst>
          </p:cNvPr>
          <p:cNvCxnSpPr>
            <a:cxnSpLocks/>
            <a:stCxn id="9" idx="1"/>
            <a:endCxn id="8" idx="3"/>
          </p:cNvCxnSpPr>
          <p:nvPr/>
        </p:nvCxnSpPr>
        <p:spPr>
          <a:xfrm flipH="1">
            <a:off x="5701143" y="3614060"/>
            <a:ext cx="692729" cy="0"/>
          </a:xfrm>
          <a:prstGeom prst="line">
            <a:avLst/>
          </a:prstGeom>
          <a:ln>
            <a:solidFill>
              <a:schemeClr val="tx1"/>
            </a:solidFill>
            <a:headEnd type="triangle" w="lg" len="lg"/>
            <a:tailEnd type="none"/>
          </a:ln>
        </p:spPr>
        <p:style>
          <a:lnRef idx="2">
            <a:schemeClr val="accent1"/>
          </a:lnRef>
          <a:fillRef idx="0">
            <a:schemeClr val="accent1"/>
          </a:fillRef>
          <a:effectRef idx="1">
            <a:schemeClr val="accent1"/>
          </a:effectRef>
          <a:fontRef idx="minor">
            <a:schemeClr val="tx1"/>
          </a:fontRef>
        </p:style>
      </p:cxnSp>
      <p:sp>
        <p:nvSpPr>
          <p:cNvPr id="32" name="角丸四角形 31">
            <a:extLst>
              <a:ext uri="{FF2B5EF4-FFF2-40B4-BE49-F238E27FC236}">
                <a16:creationId xmlns:a16="http://schemas.microsoft.com/office/drawing/2014/main" id="{D2E63CB7-05F6-9181-EF3F-C7281992974E}"/>
              </a:ext>
            </a:extLst>
          </p:cNvPr>
          <p:cNvSpPr/>
          <p:nvPr/>
        </p:nvSpPr>
        <p:spPr>
          <a:xfrm>
            <a:off x="8887688" y="1219410"/>
            <a:ext cx="1634836" cy="706582"/>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rPr>
              <a:t>機械学習</a:t>
            </a:r>
          </a:p>
        </p:txBody>
      </p:sp>
      <p:cxnSp>
        <p:nvCxnSpPr>
          <p:cNvPr id="33" name="カギ線コネクタ 32">
            <a:extLst>
              <a:ext uri="{FF2B5EF4-FFF2-40B4-BE49-F238E27FC236}">
                <a16:creationId xmlns:a16="http://schemas.microsoft.com/office/drawing/2014/main" id="{2AFBE024-CB0F-5F0E-A884-3898AC46D166}"/>
              </a:ext>
            </a:extLst>
          </p:cNvPr>
          <p:cNvCxnSpPr>
            <a:cxnSpLocks/>
            <a:stCxn id="9" idx="3"/>
            <a:endCxn id="32" idx="1"/>
          </p:cNvCxnSpPr>
          <p:nvPr/>
        </p:nvCxnSpPr>
        <p:spPr>
          <a:xfrm flipV="1">
            <a:off x="8028708" y="1572701"/>
            <a:ext cx="858980" cy="2041359"/>
          </a:xfrm>
          <a:prstGeom prst="bentConnector3">
            <a:avLst>
              <a:gd name="adj1" fmla="val 50000"/>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C663BDE8-E1DA-2A21-2C01-683D83D81F98}"/>
              </a:ext>
            </a:extLst>
          </p:cNvPr>
          <p:cNvSpPr txBox="1"/>
          <p:nvPr/>
        </p:nvSpPr>
        <p:spPr>
          <a:xfrm rot="5400000">
            <a:off x="9439649" y="6116807"/>
            <a:ext cx="530915" cy="369332"/>
          </a:xfrm>
          <a:prstGeom prst="rect">
            <a:avLst/>
          </a:prstGeom>
          <a:noFill/>
        </p:spPr>
        <p:txBody>
          <a:bodyPr wrap="none" rtlCol="0">
            <a:spAutoFit/>
          </a:bodyPr>
          <a:lstStyle/>
          <a:p>
            <a:r>
              <a:rPr lang="ja-JP" altLang="en-US">
                <a:latin typeface="Meiryo UI" panose="020B0604030504040204" pitchFamily="34" charset="-128"/>
                <a:ea typeface="Meiryo UI" panose="020B0604030504040204" pitchFamily="34" charset="-128"/>
              </a:rPr>
              <a:t>・・・</a:t>
            </a: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90BA8829-71F6-9ECC-BE7A-0E0D13154C6C}"/>
              </a:ext>
            </a:extLst>
          </p:cNvPr>
          <p:cNvSpPr txBox="1"/>
          <p:nvPr/>
        </p:nvSpPr>
        <p:spPr>
          <a:xfrm>
            <a:off x="2569717" y="3740481"/>
            <a:ext cx="887679" cy="307777"/>
          </a:xfrm>
          <a:prstGeom prst="rect">
            <a:avLst/>
          </a:prstGeom>
          <a:noFill/>
        </p:spPr>
        <p:txBody>
          <a:bodyPr wrap="none" rtlCol="0">
            <a:spAutoFit/>
          </a:bodyPr>
          <a:lstStyle/>
          <a:p>
            <a:r>
              <a:rPr kumimoji="1" lang="en-US" altLang="ja-JP" sz="1400" dirty="0">
                <a:effectLst>
                  <a:glow rad="152400">
                    <a:schemeClr val="bg1"/>
                  </a:glow>
                </a:effectLst>
                <a:latin typeface="Meiryo UI" panose="020B0604030504040204" pitchFamily="34" charset="-128"/>
                <a:ea typeface="Meiryo UI" panose="020B0604030504040204" pitchFamily="34" charset="-128"/>
              </a:rPr>
              <a:t>PyAudio</a:t>
            </a:r>
            <a:endParaRPr kumimoji="1" lang="ja-JP" altLang="en-US" sz="1400">
              <a:effectLst>
                <a:glow rad="152400">
                  <a:schemeClr val="bg1"/>
                </a:glow>
              </a:effectLst>
              <a:latin typeface="Meiryo UI" panose="020B0604030504040204" pitchFamily="34" charset="-128"/>
              <a:ea typeface="Meiryo UI" panose="020B0604030504040204" pitchFamily="34" charset="-128"/>
            </a:endParaRPr>
          </a:p>
        </p:txBody>
      </p:sp>
      <p:sp>
        <p:nvSpPr>
          <p:cNvPr id="36" name="テキスト ボックス 35">
            <a:extLst>
              <a:ext uri="{FF2B5EF4-FFF2-40B4-BE49-F238E27FC236}">
                <a16:creationId xmlns:a16="http://schemas.microsoft.com/office/drawing/2014/main" id="{58E14B5E-A8B4-2292-DD72-EA9822662EBE}"/>
              </a:ext>
            </a:extLst>
          </p:cNvPr>
          <p:cNvSpPr txBox="1"/>
          <p:nvPr/>
        </p:nvSpPr>
        <p:spPr>
          <a:xfrm>
            <a:off x="4938847" y="3739991"/>
            <a:ext cx="809837" cy="307777"/>
          </a:xfrm>
          <a:prstGeom prst="rect">
            <a:avLst/>
          </a:prstGeom>
          <a:noFill/>
        </p:spPr>
        <p:txBody>
          <a:bodyPr wrap="none" rtlCol="0">
            <a:spAutoFit/>
          </a:bodyPr>
          <a:lstStyle/>
          <a:p>
            <a:r>
              <a:rPr kumimoji="1" lang="en-US" altLang="ja-JP" sz="1400" dirty="0">
                <a:effectLst>
                  <a:glow rad="152400">
                    <a:schemeClr val="bg1"/>
                  </a:glow>
                </a:effectLst>
                <a:latin typeface="Meiryo UI" panose="020B0604030504040204" pitchFamily="34" charset="-128"/>
                <a:ea typeface="Meiryo UI" panose="020B0604030504040204" pitchFamily="34" charset="-128"/>
              </a:rPr>
              <a:t>NumPy</a:t>
            </a:r>
            <a:endParaRPr kumimoji="1" lang="ja-JP" altLang="en-US" sz="1400">
              <a:effectLst>
                <a:glow rad="152400">
                  <a:schemeClr val="bg1"/>
                </a:glow>
              </a:effectLst>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0E86F11B-31F4-ED60-61A6-5CC963E14479}"/>
              </a:ext>
            </a:extLst>
          </p:cNvPr>
          <p:cNvSpPr txBox="1"/>
          <p:nvPr/>
        </p:nvSpPr>
        <p:spPr>
          <a:xfrm>
            <a:off x="9493580" y="3714588"/>
            <a:ext cx="2557047" cy="307777"/>
          </a:xfrm>
          <a:prstGeom prst="rect">
            <a:avLst/>
          </a:prstGeom>
          <a:noFill/>
        </p:spPr>
        <p:txBody>
          <a:bodyPr wrap="none" rtlCol="0">
            <a:spAutoFit/>
          </a:bodyPr>
          <a:lstStyle/>
          <a:p>
            <a:r>
              <a:rPr kumimoji="1" lang="en-US" altLang="ja-JP" sz="1400" dirty="0">
                <a:effectLst>
                  <a:glow rad="152400">
                    <a:schemeClr val="bg1"/>
                  </a:glow>
                </a:effectLst>
                <a:latin typeface="Meiryo UI" panose="020B0604030504040204" pitchFamily="34" charset="-128"/>
                <a:ea typeface="Meiryo UI" panose="020B0604030504040204" pitchFamily="34" charset="-128"/>
              </a:rPr>
              <a:t>Matplotlib, Plotly, PyVista...</a:t>
            </a:r>
            <a:endParaRPr kumimoji="1" lang="ja-JP" altLang="en-US" sz="1400">
              <a:effectLst>
                <a:glow rad="152400">
                  <a:schemeClr val="bg1"/>
                </a:glow>
              </a:effectLst>
              <a:latin typeface="Meiryo UI" panose="020B0604030504040204" pitchFamily="34" charset="-128"/>
              <a:ea typeface="Meiryo UI" panose="020B0604030504040204" pitchFamily="34" charset="-128"/>
            </a:endParaRPr>
          </a:p>
        </p:txBody>
      </p:sp>
      <p:sp>
        <p:nvSpPr>
          <p:cNvPr id="39" name="テキスト ボックス 38">
            <a:extLst>
              <a:ext uri="{FF2B5EF4-FFF2-40B4-BE49-F238E27FC236}">
                <a16:creationId xmlns:a16="http://schemas.microsoft.com/office/drawing/2014/main" id="{9B64FDB6-34C9-6A42-580D-8B0FE476A107}"/>
              </a:ext>
            </a:extLst>
          </p:cNvPr>
          <p:cNvSpPr txBox="1"/>
          <p:nvPr/>
        </p:nvSpPr>
        <p:spPr>
          <a:xfrm>
            <a:off x="9493580" y="1700662"/>
            <a:ext cx="2133789" cy="307777"/>
          </a:xfrm>
          <a:prstGeom prst="rect">
            <a:avLst/>
          </a:prstGeom>
          <a:noFill/>
        </p:spPr>
        <p:txBody>
          <a:bodyPr wrap="none" rtlCol="0">
            <a:spAutoFit/>
          </a:bodyPr>
          <a:lstStyle/>
          <a:p>
            <a:r>
              <a:rPr kumimoji="1" lang="en-US" altLang="ja-JP" sz="1400" dirty="0">
                <a:effectLst>
                  <a:glow rad="152400">
                    <a:schemeClr val="bg1"/>
                  </a:glow>
                </a:effectLst>
                <a:latin typeface="Meiryo UI" panose="020B0604030504040204" pitchFamily="34" charset="-128"/>
                <a:ea typeface="Meiryo UI" panose="020B0604030504040204" pitchFamily="34" charset="-128"/>
              </a:rPr>
              <a:t>PyTorch, scikit-learn...</a:t>
            </a:r>
            <a:endParaRPr kumimoji="1" lang="ja-JP" altLang="en-US" sz="1400">
              <a:effectLst>
                <a:glow rad="152400">
                  <a:schemeClr val="bg1"/>
                </a:glow>
              </a:effectLst>
              <a:latin typeface="Meiryo UI" panose="020B0604030504040204" pitchFamily="34" charset="-128"/>
              <a:ea typeface="Meiryo UI" panose="020B0604030504040204" pitchFamily="34" charset="-128"/>
            </a:endParaRPr>
          </a:p>
        </p:txBody>
      </p:sp>
      <p:sp>
        <p:nvSpPr>
          <p:cNvPr id="40" name="テキスト ボックス 39">
            <a:extLst>
              <a:ext uri="{FF2B5EF4-FFF2-40B4-BE49-F238E27FC236}">
                <a16:creationId xmlns:a16="http://schemas.microsoft.com/office/drawing/2014/main" id="{0EEC31CE-A163-235A-29DC-67A277D179D7}"/>
              </a:ext>
            </a:extLst>
          </p:cNvPr>
          <p:cNvSpPr txBox="1"/>
          <p:nvPr/>
        </p:nvSpPr>
        <p:spPr>
          <a:xfrm>
            <a:off x="9493580" y="2718971"/>
            <a:ext cx="1670842" cy="307777"/>
          </a:xfrm>
          <a:prstGeom prst="rect">
            <a:avLst/>
          </a:prstGeom>
          <a:noFill/>
        </p:spPr>
        <p:txBody>
          <a:bodyPr wrap="none" rtlCol="0">
            <a:spAutoFit/>
          </a:bodyPr>
          <a:lstStyle/>
          <a:p>
            <a:r>
              <a:rPr kumimoji="1" lang="en-US" altLang="ja-JP" sz="1400" dirty="0">
                <a:effectLst>
                  <a:glow rad="152400">
                    <a:schemeClr val="bg1"/>
                  </a:glow>
                </a:effectLst>
                <a:latin typeface="Meiryo UI" panose="020B0604030504040204" pitchFamily="34" charset="-128"/>
                <a:ea typeface="Meiryo UI" panose="020B0604030504040204" pitchFamily="34" charset="-128"/>
              </a:rPr>
              <a:t>SciPy, Platypus...</a:t>
            </a:r>
            <a:endParaRPr kumimoji="1" lang="ja-JP" altLang="en-US" sz="1400">
              <a:effectLst>
                <a:glow rad="152400">
                  <a:schemeClr val="bg1"/>
                </a:glow>
              </a:effectLst>
              <a:latin typeface="Meiryo UI" panose="020B0604030504040204" pitchFamily="34" charset="-128"/>
              <a:ea typeface="Meiryo UI" panose="020B0604030504040204" pitchFamily="34" charset="-128"/>
            </a:endParaRPr>
          </a:p>
        </p:txBody>
      </p:sp>
      <p:sp>
        <p:nvSpPr>
          <p:cNvPr id="41" name="テキスト ボックス 40">
            <a:extLst>
              <a:ext uri="{FF2B5EF4-FFF2-40B4-BE49-F238E27FC236}">
                <a16:creationId xmlns:a16="http://schemas.microsoft.com/office/drawing/2014/main" id="{C768F45B-8310-61A2-B740-50CC63BC5692}"/>
              </a:ext>
            </a:extLst>
          </p:cNvPr>
          <p:cNvSpPr txBox="1"/>
          <p:nvPr/>
        </p:nvSpPr>
        <p:spPr>
          <a:xfrm>
            <a:off x="9489869" y="4812587"/>
            <a:ext cx="2061398" cy="307777"/>
          </a:xfrm>
          <a:prstGeom prst="rect">
            <a:avLst/>
          </a:prstGeom>
          <a:noFill/>
        </p:spPr>
        <p:txBody>
          <a:bodyPr wrap="none" rtlCol="0">
            <a:spAutoFit/>
          </a:bodyPr>
          <a:lstStyle/>
          <a:p>
            <a:r>
              <a:rPr kumimoji="1" lang="en-US" altLang="ja-JP" sz="1400" dirty="0">
                <a:effectLst>
                  <a:glow rad="152400">
                    <a:schemeClr val="bg1"/>
                  </a:glow>
                </a:effectLst>
                <a:latin typeface="Meiryo UI" panose="020B0604030504040204" pitchFamily="34" charset="-128"/>
                <a:ea typeface="Meiryo UI" panose="020B0604030504040204" pitchFamily="34" charset="-128"/>
              </a:rPr>
              <a:t>Tkinter, PyQt5, kivy...</a:t>
            </a:r>
            <a:endParaRPr kumimoji="1" lang="ja-JP" altLang="en-US" sz="1400">
              <a:effectLst>
                <a:glow rad="152400">
                  <a:schemeClr val="bg1"/>
                </a:glow>
              </a:effectLst>
              <a:latin typeface="Meiryo UI" panose="020B0604030504040204" pitchFamily="34" charset="-128"/>
              <a:ea typeface="Meiryo UI" panose="020B0604030504040204" pitchFamily="34" charset="-128"/>
            </a:endParaRPr>
          </a:p>
        </p:txBody>
      </p:sp>
      <p:sp>
        <p:nvSpPr>
          <p:cNvPr id="42" name="テキスト ボックス 41">
            <a:extLst>
              <a:ext uri="{FF2B5EF4-FFF2-40B4-BE49-F238E27FC236}">
                <a16:creationId xmlns:a16="http://schemas.microsoft.com/office/drawing/2014/main" id="{49451DD6-B966-1345-AAB6-B2B657FFF5E3}"/>
              </a:ext>
            </a:extLst>
          </p:cNvPr>
          <p:cNvSpPr txBox="1"/>
          <p:nvPr/>
        </p:nvSpPr>
        <p:spPr>
          <a:xfrm>
            <a:off x="9489868" y="5779628"/>
            <a:ext cx="1924245" cy="307777"/>
          </a:xfrm>
          <a:prstGeom prst="rect">
            <a:avLst/>
          </a:prstGeom>
          <a:noFill/>
        </p:spPr>
        <p:txBody>
          <a:bodyPr wrap="none" rtlCol="0">
            <a:spAutoFit/>
          </a:bodyPr>
          <a:lstStyle/>
          <a:p>
            <a:r>
              <a:rPr kumimoji="1" lang="en-US" altLang="ja-JP" sz="1400" dirty="0">
                <a:effectLst>
                  <a:glow rad="152400">
                    <a:schemeClr val="bg1"/>
                  </a:glow>
                </a:effectLst>
                <a:latin typeface="Meiryo UI" panose="020B0604030504040204" pitchFamily="34" charset="-128"/>
                <a:ea typeface="Meiryo UI" panose="020B0604030504040204" pitchFamily="34" charset="-128"/>
              </a:rPr>
              <a:t>Pyinstaller, Nuitka...</a:t>
            </a:r>
            <a:endParaRPr kumimoji="1" lang="ja-JP" altLang="en-US" sz="1400">
              <a:effectLst>
                <a:glow rad="152400">
                  <a:schemeClr val="bg1"/>
                </a:glow>
              </a:effectLst>
              <a:latin typeface="Meiryo UI" panose="020B0604030504040204" pitchFamily="34" charset="-128"/>
              <a:ea typeface="Meiryo UI" panose="020B0604030504040204" pitchFamily="34" charset="-128"/>
            </a:endParaRPr>
          </a:p>
        </p:txBody>
      </p:sp>
      <p:sp>
        <p:nvSpPr>
          <p:cNvPr id="2" name="角丸四角形 1">
            <a:extLst>
              <a:ext uri="{FF2B5EF4-FFF2-40B4-BE49-F238E27FC236}">
                <a16:creationId xmlns:a16="http://schemas.microsoft.com/office/drawing/2014/main" id="{278D9BCC-5897-AA94-6BEF-A72F1BDB8CAC}"/>
              </a:ext>
            </a:extLst>
          </p:cNvPr>
          <p:cNvSpPr/>
          <p:nvPr/>
        </p:nvSpPr>
        <p:spPr>
          <a:xfrm>
            <a:off x="1536700" y="3115129"/>
            <a:ext cx="9080499" cy="986926"/>
          </a:xfrm>
          <a:prstGeom prst="roundRect">
            <a:avLst/>
          </a:prstGeom>
          <a:noFill/>
          <a:ln w="38100">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6DF9E32-1E49-199E-A650-696192BEB597}"/>
              </a:ext>
            </a:extLst>
          </p:cNvPr>
          <p:cNvSpPr/>
          <p:nvPr/>
        </p:nvSpPr>
        <p:spPr>
          <a:xfrm>
            <a:off x="1308100" y="889000"/>
            <a:ext cx="10335897" cy="2137748"/>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5A4C4193-3E62-FB17-4313-3D9A4E411C60}"/>
              </a:ext>
            </a:extLst>
          </p:cNvPr>
          <p:cNvSpPr/>
          <p:nvPr/>
        </p:nvSpPr>
        <p:spPr>
          <a:xfrm>
            <a:off x="1215370" y="4202202"/>
            <a:ext cx="10335897" cy="2236698"/>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0B4D9504-B48A-E943-C0F3-85D93545A49B}"/>
              </a:ext>
            </a:extLst>
          </p:cNvPr>
          <p:cNvSpPr txBox="1"/>
          <p:nvPr/>
        </p:nvSpPr>
        <p:spPr>
          <a:xfrm>
            <a:off x="3719942" y="4297761"/>
            <a:ext cx="4801314" cy="400110"/>
          </a:xfrm>
          <a:prstGeom prst="rect">
            <a:avLst/>
          </a:prstGeom>
          <a:noFill/>
        </p:spPr>
        <p:txBody>
          <a:bodyPr wrap="none" rtlCol="0">
            <a:spAutoFit/>
          </a:bodyPr>
          <a:lstStyle/>
          <a:p>
            <a:r>
              <a:rPr lang="ja-JP" altLang="en-US" sz="2000">
                <a:solidFill>
                  <a:srgbClr val="0432FF"/>
                </a:solidFill>
                <a:latin typeface="Hiragino Maru Gothic Pro W4" panose="020F0400000000000000" pitchFamily="34" charset="-128"/>
                <a:ea typeface="Hiragino Maru Gothic Pro W4" panose="020F0400000000000000" pitchFamily="34" charset="-128"/>
              </a:rPr>
              <a:t>本日は音声信号を可視化する処理を紹介</a:t>
            </a:r>
            <a:endParaRPr lang="en-US" altLang="ja-JP" sz="2000" dirty="0">
              <a:solidFill>
                <a:srgbClr val="0432FF"/>
              </a:solidFill>
              <a:latin typeface="Hiragino Maru Gothic Pro W4" panose="020F0400000000000000" pitchFamily="34" charset="-128"/>
              <a:ea typeface="Hiragino Maru Gothic Pro W4" panose="020F0400000000000000" pitchFamily="34" charset="-128"/>
            </a:endParaRPr>
          </a:p>
        </p:txBody>
      </p:sp>
      <p:sp>
        <p:nvSpPr>
          <p:cNvPr id="44" name="テキスト ボックス 43">
            <a:extLst>
              <a:ext uri="{FF2B5EF4-FFF2-40B4-BE49-F238E27FC236}">
                <a16:creationId xmlns:a16="http://schemas.microsoft.com/office/drawing/2014/main" id="{CB3DD61C-48B2-0E86-6A60-8ED1AA92CB04}"/>
              </a:ext>
            </a:extLst>
          </p:cNvPr>
          <p:cNvSpPr txBox="1"/>
          <p:nvPr/>
        </p:nvSpPr>
        <p:spPr>
          <a:xfrm>
            <a:off x="6428038" y="3737281"/>
            <a:ext cx="2241511" cy="307777"/>
          </a:xfrm>
          <a:prstGeom prst="rect">
            <a:avLst/>
          </a:prstGeom>
          <a:noFill/>
        </p:spPr>
        <p:txBody>
          <a:bodyPr wrap="none" rtlCol="0">
            <a:spAutoFit/>
          </a:bodyPr>
          <a:lstStyle/>
          <a:p>
            <a:r>
              <a:rPr kumimoji="1" lang="en-US" altLang="ja-JP" sz="1400" dirty="0">
                <a:effectLst>
                  <a:glow rad="152400">
                    <a:schemeClr val="bg1"/>
                  </a:glow>
                </a:effectLst>
                <a:latin typeface="Meiryo UI" panose="020B0604030504040204" pitchFamily="34" charset="-128"/>
                <a:ea typeface="Meiryo UI" panose="020B0604030504040204" pitchFamily="34" charset="-128"/>
              </a:rPr>
              <a:t>NumPy, SciPy, librosa...</a:t>
            </a:r>
            <a:endParaRPr kumimoji="1" lang="ja-JP" altLang="en-US" sz="1400">
              <a:effectLst>
                <a:glow rad="152400">
                  <a:schemeClr val="bg1"/>
                </a:glow>
              </a:effectLst>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50735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7</a:t>
            </a:fld>
            <a:endParaRPr kumimoji="1" lang="ja-JP" altLang="en-US"/>
          </a:p>
        </p:txBody>
      </p:sp>
      <p:sp>
        <p:nvSpPr>
          <p:cNvPr id="5" name="テキスト ボックス 4">
            <a:extLst>
              <a:ext uri="{FF2B5EF4-FFF2-40B4-BE49-F238E27FC236}">
                <a16:creationId xmlns:a16="http://schemas.microsoft.com/office/drawing/2014/main" id="{EAFB6BE5-ECB4-A4E2-4DF4-0EF77FC29497}"/>
              </a:ext>
            </a:extLst>
          </p:cNvPr>
          <p:cNvSpPr txBox="1"/>
          <p:nvPr/>
        </p:nvSpPr>
        <p:spPr>
          <a:xfrm>
            <a:off x="10886" y="35657"/>
            <a:ext cx="970137" cy="553998"/>
          </a:xfrm>
          <a:prstGeom prst="rect">
            <a:avLst/>
          </a:prstGeom>
          <a:noFill/>
        </p:spPr>
        <p:txBody>
          <a:bodyPr wrap="none" rtlCol="0">
            <a:spAutoFit/>
          </a:bodyPr>
          <a:lstStyle/>
          <a:p>
            <a:r>
              <a:rPr kumimoji="1" lang="ja-JP" altLang="en-US" sz="3000" b="1">
                <a:latin typeface="Hiragino Maru Gothic Pro W4" panose="020F0400000000000000" pitchFamily="34" charset="-128"/>
                <a:ea typeface="Hiragino Maru Gothic Pro W4" panose="020F0400000000000000" pitchFamily="34" charset="-128"/>
              </a:rPr>
              <a:t>目次</a:t>
            </a:r>
          </a:p>
        </p:txBody>
      </p:sp>
      <p:sp>
        <p:nvSpPr>
          <p:cNvPr id="6" name="テキスト ボックス 5">
            <a:extLst>
              <a:ext uri="{FF2B5EF4-FFF2-40B4-BE49-F238E27FC236}">
                <a16:creationId xmlns:a16="http://schemas.microsoft.com/office/drawing/2014/main" id="{24AF8744-35BD-D0E6-3CD0-E334BDF3A375}"/>
              </a:ext>
            </a:extLst>
          </p:cNvPr>
          <p:cNvSpPr txBox="1"/>
          <p:nvPr/>
        </p:nvSpPr>
        <p:spPr>
          <a:xfrm>
            <a:off x="95844" y="754114"/>
            <a:ext cx="5471370" cy="3077766"/>
          </a:xfrm>
          <a:prstGeom prst="rect">
            <a:avLst/>
          </a:prstGeom>
          <a:noFill/>
        </p:spPr>
        <p:txBody>
          <a:bodyPr wrap="none" rtlCol="0">
            <a:spAutoFit/>
          </a:bodyPr>
          <a:lstStyle/>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このトークについて</a:t>
            </a:r>
            <a:endParaRPr kumimoji="1"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自己紹介</a:t>
            </a:r>
            <a:endParaRPr kumimoji="1"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rPr>
              <a:t>Python</a:t>
            </a: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で信号処理をするメリット</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3000">
                <a:latin typeface="Hiragino Maru Gothic Pro W4" panose="020F0400000000000000" pitchFamily="34" charset="-128"/>
                <a:ea typeface="Hiragino Maru Gothic Pro W4" panose="020F0400000000000000" pitchFamily="34" charset="-128"/>
              </a:rPr>
              <a:t>環境構築</a:t>
            </a:r>
            <a:endParaRPr lang="en-US" altLang="ja-JP" sz="3000" dirty="0">
              <a:latin typeface="Hiragino Maru Gothic Pro W4" panose="020F0400000000000000" pitchFamily="34" charset="-128"/>
              <a:ea typeface="Hiragino Maru Gothic Pro W4" panose="020F0400000000000000" pitchFamily="34" charset="-128"/>
            </a:endParaRPr>
          </a:p>
          <a:p>
            <a:pPr marL="914400" lvl="1" indent="-457200">
              <a:buAutoNum type="arabicPeriod"/>
            </a:pPr>
            <a:r>
              <a:rPr lang="ja-JP" altLang="en-US" sz="2400">
                <a:latin typeface="Hiragino Maru Gothic Pro W4" panose="020F0400000000000000" pitchFamily="34" charset="-128"/>
                <a:ea typeface="Hiragino Maru Gothic Pro W4" panose="020F0400000000000000" pitchFamily="34" charset="-128"/>
              </a:rPr>
              <a:t>初心者におすすめの開発環境</a:t>
            </a:r>
            <a:endParaRPr lang="en-US" altLang="ja-JP" sz="2400" dirty="0">
              <a:latin typeface="Hiragino Maru Gothic Pro W4" panose="020F0400000000000000" pitchFamily="34" charset="-128"/>
              <a:ea typeface="Hiragino Maru Gothic Pro W4" panose="020F0400000000000000" pitchFamily="34" charset="-128"/>
            </a:endParaRPr>
          </a:p>
          <a:p>
            <a:pPr marL="457200" indent="-457200">
              <a:buAutoNum type="arabicPeriod"/>
            </a:pPr>
            <a:r>
              <a:rPr kumimoji="1"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音声分析のために知っておくべき基礎知識</a:t>
            </a:r>
            <a:endParaRPr kumimoji="1"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スペクトログラムの描き方</a:t>
            </a:r>
            <a:endParaRPr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kumimoji="1"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色々な音の可視化結果</a:t>
            </a:r>
            <a:endParaRPr kumimoji="1" lang="en-US" altLang="ja-JP" sz="2000" dirty="0">
              <a:solidFill>
                <a:schemeClr val="bg1">
                  <a:lumMod val="75000"/>
                </a:schemeClr>
              </a:solidFill>
              <a:latin typeface="Hiragino Maru Gothic Pro W4" panose="020F0400000000000000" pitchFamily="34" charset="-128"/>
              <a:ea typeface="Hiragino Maru Gothic Pro W4" panose="020F0400000000000000" pitchFamily="34" charset="-128"/>
            </a:endParaRPr>
          </a:p>
          <a:p>
            <a:pPr marL="457200" indent="-457200">
              <a:buAutoNum type="arabicPeriod"/>
            </a:pPr>
            <a:r>
              <a:rPr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rPr>
              <a:t>まとめ</a:t>
            </a:r>
            <a:endParaRPr kumimoji="1" lang="ja-JP" altLang="en-US" sz="2000">
              <a:solidFill>
                <a:schemeClr val="bg1">
                  <a:lumMod val="75000"/>
                </a:schemeClr>
              </a:solidFill>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783976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1627614-B1A5-51EA-FE93-661AAD6C6D54}"/>
              </a:ext>
            </a:extLst>
          </p:cNvPr>
          <p:cNvSpPr>
            <a:spLocks noGrp="1"/>
          </p:cNvSpPr>
          <p:nvPr>
            <p:ph type="sldNum" sz="quarter" idx="12"/>
          </p:nvPr>
        </p:nvSpPr>
        <p:spPr/>
        <p:txBody>
          <a:bodyPr/>
          <a:lstStyle/>
          <a:p>
            <a:fld id="{688AC3F1-FB39-6B45-8ED4-A511864D1977}" type="slidenum">
              <a:rPr kumimoji="1" lang="ja-JP" altLang="en-US" smtClean="0"/>
              <a:t>8</a:t>
            </a:fld>
            <a:endParaRPr kumimoji="1" lang="ja-JP" altLang="en-US"/>
          </a:p>
        </p:txBody>
      </p:sp>
      <p:sp>
        <p:nvSpPr>
          <p:cNvPr id="5" name="テキスト ボックス 4">
            <a:extLst>
              <a:ext uri="{FF2B5EF4-FFF2-40B4-BE49-F238E27FC236}">
                <a16:creationId xmlns:a16="http://schemas.microsoft.com/office/drawing/2014/main" id="{EAFB6BE5-ECB4-A4E2-4DF4-0EF77FC29497}"/>
              </a:ext>
            </a:extLst>
          </p:cNvPr>
          <p:cNvSpPr txBox="1"/>
          <p:nvPr/>
        </p:nvSpPr>
        <p:spPr>
          <a:xfrm>
            <a:off x="10886" y="35657"/>
            <a:ext cx="6053260" cy="553998"/>
          </a:xfrm>
          <a:prstGeom prst="rect">
            <a:avLst/>
          </a:prstGeom>
          <a:noFill/>
        </p:spPr>
        <p:txBody>
          <a:bodyPr wrap="none" rtlCol="0">
            <a:spAutoFit/>
          </a:bodyPr>
          <a:lstStyle/>
          <a:p>
            <a:r>
              <a:rPr lang="en-US" altLang="ja-JP" sz="3000" b="1" dirty="0">
                <a:latin typeface="Hiragino Maru Gothic Pro W4" panose="020F0400000000000000" pitchFamily="34" charset="-128"/>
                <a:ea typeface="Hiragino Maru Gothic Pro W4" panose="020F0400000000000000" pitchFamily="34" charset="-128"/>
              </a:rPr>
              <a:t>4.2.</a:t>
            </a:r>
            <a:r>
              <a:rPr lang="ja-JP" altLang="en-US" sz="3000" b="1">
                <a:latin typeface="Hiragino Maru Gothic Pro W4" panose="020F0400000000000000" pitchFamily="34" charset="-128"/>
                <a:ea typeface="Hiragino Maru Gothic Pro W4" panose="020F0400000000000000" pitchFamily="34" charset="-128"/>
              </a:rPr>
              <a:t>初心者におすすめの開発環境</a:t>
            </a:r>
          </a:p>
        </p:txBody>
      </p:sp>
      <p:sp>
        <p:nvSpPr>
          <p:cNvPr id="6" name="テキスト ボックス 5">
            <a:extLst>
              <a:ext uri="{FF2B5EF4-FFF2-40B4-BE49-F238E27FC236}">
                <a16:creationId xmlns:a16="http://schemas.microsoft.com/office/drawing/2014/main" id="{E3C0CF23-B445-B61F-B4F4-7774ECC2A63B}"/>
              </a:ext>
            </a:extLst>
          </p:cNvPr>
          <p:cNvSpPr txBox="1"/>
          <p:nvPr/>
        </p:nvSpPr>
        <p:spPr>
          <a:xfrm>
            <a:off x="95844" y="754114"/>
            <a:ext cx="7005444" cy="3785652"/>
          </a:xfrm>
          <a:prstGeom prst="rect">
            <a:avLst/>
          </a:prstGeom>
          <a:noFill/>
        </p:spPr>
        <p:txBody>
          <a:bodyPr wrap="none" rtlCol="0">
            <a:spAutoFit/>
          </a:bodyPr>
          <a:lstStyle/>
          <a:p>
            <a:pPr marL="342900" indent="-342900">
              <a:buFont typeface="Wingdings" pitchFamily="2" charset="2"/>
              <a:buChar char="n"/>
            </a:pPr>
            <a:r>
              <a:rPr lang="en-US" altLang="ja-JP" sz="2400" dirty="0">
                <a:latin typeface="Hiragino Maru Gothic Pro W4" panose="020F0400000000000000" pitchFamily="34" charset="-128"/>
                <a:ea typeface="Hiragino Maru Gothic Pro W4" panose="020F0400000000000000" pitchFamily="34" charset="-128"/>
              </a:rPr>
              <a:t>Python</a:t>
            </a:r>
            <a:r>
              <a:rPr lang="ja-JP" altLang="en-US" sz="2400">
                <a:latin typeface="Hiragino Maru Gothic Pro W4" panose="020F0400000000000000" pitchFamily="34" charset="-128"/>
                <a:ea typeface="Hiragino Maru Gothic Pro W4" panose="020F0400000000000000" pitchFamily="34" charset="-128"/>
              </a:rPr>
              <a:t>本体</a:t>
            </a:r>
            <a:endParaRPr lang="en-US" altLang="ja-JP" sz="2400" dirty="0">
              <a:latin typeface="Hiragino Maru Gothic Pro W4" panose="020F0400000000000000" pitchFamily="34" charset="-128"/>
              <a:ea typeface="Hiragino Maru Gothic Pro W4" panose="020F0400000000000000" pitchFamily="34" charset="-128"/>
            </a:endParaRPr>
          </a:p>
          <a:p>
            <a:pPr marL="800100" lvl="1" indent="-342900">
              <a:buFont typeface="Arial" panose="020B0604020202020204" pitchFamily="34" charset="0"/>
              <a:buChar char="•"/>
            </a:pPr>
            <a:r>
              <a:rPr lang="ja-JP" altLang="en-US" sz="2400">
                <a:latin typeface="Hiragino Maru Gothic Pro W4" panose="020F0400000000000000" pitchFamily="34" charset="-128"/>
                <a:ea typeface="Hiragino Maru Gothic Pro W4" panose="020F0400000000000000" pitchFamily="34" charset="-128"/>
              </a:rPr>
              <a:t>公式</a:t>
            </a:r>
            <a:r>
              <a:rPr lang="en-US" altLang="ja-JP" sz="2400" dirty="0">
                <a:latin typeface="Hiragino Maru Gothic Pro W4" panose="020F0400000000000000" pitchFamily="34" charset="-128"/>
                <a:ea typeface="Hiragino Maru Gothic Pro W4" panose="020F0400000000000000" pitchFamily="34" charset="-128"/>
              </a:rPr>
              <a:t>(</a:t>
            </a:r>
            <a:r>
              <a:rPr lang="en-US" altLang="ja-JP" sz="2400" dirty="0">
                <a:latin typeface="Hiragino Maru Gothic Pro W4" panose="020F0400000000000000" pitchFamily="34" charset="-128"/>
                <a:ea typeface="Hiragino Maru Gothic Pro W4" panose="020F0400000000000000" pitchFamily="34" charset="-128"/>
                <a:hlinkClick r:id="rId3"/>
              </a:rPr>
              <a:t>https://www.python.org/</a:t>
            </a:r>
            <a:r>
              <a:rPr lang="en-US" altLang="ja-JP" sz="2400" dirty="0">
                <a:latin typeface="Hiragino Maru Gothic Pro W4" panose="020F0400000000000000" pitchFamily="34" charset="-128"/>
                <a:ea typeface="Hiragino Maru Gothic Pro W4" panose="020F0400000000000000" pitchFamily="34" charset="-128"/>
              </a:rPr>
              <a:t>)</a:t>
            </a:r>
            <a:r>
              <a:rPr lang="ja-JP" altLang="en-US" sz="2400">
                <a:latin typeface="Hiragino Maru Gothic Pro W4" panose="020F0400000000000000" pitchFamily="34" charset="-128"/>
                <a:ea typeface="Hiragino Maru Gothic Pro W4" panose="020F0400000000000000" pitchFamily="34" charset="-128"/>
              </a:rPr>
              <a:t>の</a:t>
            </a:r>
            <a:r>
              <a:rPr lang="en-US" altLang="ja-JP" sz="2400" dirty="0">
                <a:latin typeface="Hiragino Maru Gothic Pro W4" panose="020F0400000000000000" pitchFamily="34" charset="-128"/>
                <a:ea typeface="Hiragino Maru Gothic Pro W4" panose="020F0400000000000000" pitchFamily="34" charset="-128"/>
              </a:rPr>
              <a:t>Python</a:t>
            </a:r>
          </a:p>
          <a:p>
            <a:pPr marL="342900" indent="-342900">
              <a:buFont typeface="Wingdings" pitchFamily="2" charset="2"/>
              <a:buChar char="n"/>
            </a:pPr>
            <a:endParaRPr lang="en-US" altLang="ja-JP" sz="2400" dirty="0">
              <a:latin typeface="Hiragino Maru Gothic Pro W4" panose="020F0400000000000000" pitchFamily="34" charset="-128"/>
              <a:ea typeface="Hiragino Maru Gothic Pro W4" panose="020F0400000000000000" pitchFamily="34" charset="-128"/>
            </a:endParaRPr>
          </a:p>
          <a:p>
            <a:pPr marL="342900" indent="-342900">
              <a:buFont typeface="Wingdings" pitchFamily="2" charset="2"/>
              <a:buChar char="n"/>
            </a:pPr>
            <a:r>
              <a:rPr lang="ja-JP" altLang="en-US" sz="2400">
                <a:latin typeface="Hiragino Maru Gothic Pro W4" panose="020F0400000000000000" pitchFamily="34" charset="-128"/>
                <a:ea typeface="Hiragino Maru Gothic Pro W4" panose="020F0400000000000000" pitchFamily="34" charset="-128"/>
              </a:rPr>
              <a:t>仮想環境</a:t>
            </a:r>
            <a:endParaRPr lang="en-US" altLang="ja-JP" sz="2400" dirty="0">
              <a:latin typeface="Hiragino Maru Gothic Pro W4" panose="020F0400000000000000" pitchFamily="34" charset="-128"/>
              <a:ea typeface="Hiragino Maru Gothic Pro W4" panose="020F0400000000000000" pitchFamily="34" charset="-128"/>
            </a:endParaRPr>
          </a:p>
          <a:p>
            <a:pPr marL="800100" lvl="1" indent="-342900">
              <a:buFont typeface="Arial" panose="020B0604020202020204" pitchFamily="34" charset="0"/>
              <a:buChar char="•"/>
            </a:pPr>
            <a:r>
              <a:rPr lang="en-US" altLang="ja-JP" sz="2400" dirty="0">
                <a:latin typeface="Hiragino Maru Gothic Pro W4" panose="020F0400000000000000" pitchFamily="34" charset="-128"/>
                <a:ea typeface="Hiragino Maru Gothic Pro W4" panose="020F0400000000000000" pitchFamily="34" charset="-128"/>
              </a:rPr>
              <a:t>venv</a:t>
            </a:r>
          </a:p>
          <a:p>
            <a:pPr marL="800100" lvl="1" indent="-342900">
              <a:buFont typeface="Arial" panose="020B0604020202020204" pitchFamily="34" charset="0"/>
              <a:buChar char="•"/>
            </a:pPr>
            <a:endParaRPr lang="en-US" altLang="ja-JP" sz="2400" dirty="0">
              <a:latin typeface="Hiragino Maru Gothic Pro W4" panose="020F0400000000000000" pitchFamily="34" charset="-128"/>
              <a:ea typeface="Hiragino Maru Gothic Pro W4" panose="020F0400000000000000" pitchFamily="34" charset="-128"/>
            </a:endParaRPr>
          </a:p>
          <a:p>
            <a:pPr marL="342900" indent="-342900">
              <a:buFont typeface="Wingdings" pitchFamily="2" charset="2"/>
              <a:buChar char="n"/>
            </a:pPr>
            <a:r>
              <a:rPr lang="ja-JP" altLang="en-US" sz="2400">
                <a:latin typeface="Hiragino Maru Gothic Pro W4" panose="020F0400000000000000" pitchFamily="34" charset="-128"/>
                <a:ea typeface="Hiragino Maru Gothic Pro W4" panose="020F0400000000000000" pitchFamily="34" charset="-128"/>
              </a:rPr>
              <a:t>エディタ（</a:t>
            </a:r>
            <a:r>
              <a:rPr lang="en-US" altLang="ja-JP" sz="2400" dirty="0">
                <a:latin typeface="Hiragino Maru Gothic Pro W4" panose="020F0400000000000000" pitchFamily="34" charset="-128"/>
                <a:ea typeface="Hiragino Maru Gothic Pro W4" panose="020F0400000000000000" pitchFamily="34" charset="-128"/>
              </a:rPr>
              <a:t>IDE</a:t>
            </a:r>
            <a:r>
              <a:rPr lang="ja-JP" altLang="en-US" sz="2400">
                <a:latin typeface="Hiragino Maru Gothic Pro W4" panose="020F0400000000000000" pitchFamily="34" charset="-128"/>
                <a:ea typeface="Hiragino Maru Gothic Pro W4" panose="020F0400000000000000" pitchFamily="34" charset="-128"/>
              </a:rPr>
              <a:t>）</a:t>
            </a:r>
            <a:endParaRPr lang="en-US" altLang="ja-JP" sz="2400" dirty="0">
              <a:latin typeface="Hiragino Maru Gothic Pro W4" panose="020F0400000000000000" pitchFamily="34" charset="-128"/>
              <a:ea typeface="Hiragino Maru Gothic Pro W4" panose="020F0400000000000000" pitchFamily="34" charset="-128"/>
            </a:endParaRPr>
          </a:p>
          <a:p>
            <a:pPr marL="800100" lvl="1" indent="-342900">
              <a:buFont typeface="Arial" panose="020B0604020202020204" pitchFamily="34" charset="0"/>
              <a:buChar char="•"/>
            </a:pPr>
            <a:r>
              <a:rPr lang="en-US" altLang="ja-JP" sz="2400" dirty="0">
                <a:latin typeface="Hiragino Maru Gothic Pro W4" panose="020F0400000000000000" pitchFamily="34" charset="-128"/>
                <a:ea typeface="Hiragino Maru Gothic Pro W4" panose="020F0400000000000000" pitchFamily="34" charset="-128"/>
              </a:rPr>
              <a:t>JupyterLab</a:t>
            </a:r>
          </a:p>
          <a:p>
            <a:pPr marL="800100" lvl="1" indent="-342900">
              <a:buFont typeface="Arial" panose="020B0604020202020204" pitchFamily="34" charset="0"/>
              <a:buChar char="•"/>
            </a:pPr>
            <a:r>
              <a:rPr lang="en-US" altLang="ja-JP" sz="2400" dirty="0">
                <a:latin typeface="Hiragino Maru Gothic Pro W4" panose="020F0400000000000000" pitchFamily="34" charset="-128"/>
                <a:ea typeface="Hiragino Maru Gothic Pro W4" panose="020F0400000000000000" pitchFamily="34" charset="-128"/>
              </a:rPr>
              <a:t>VSCode</a:t>
            </a:r>
          </a:p>
          <a:p>
            <a:pPr marL="800100" lvl="1" indent="-342900">
              <a:buFont typeface="Arial" panose="020B0604020202020204" pitchFamily="34" charset="0"/>
              <a:buChar char="•"/>
            </a:pPr>
            <a:r>
              <a:rPr lang="en-US" altLang="ja-JP" sz="2400" dirty="0">
                <a:latin typeface="Hiragino Maru Gothic Pro W4" panose="020F0400000000000000" pitchFamily="34" charset="-128"/>
                <a:ea typeface="Hiragino Maru Gothic Pro W4" panose="020F0400000000000000" pitchFamily="34" charset="-128"/>
              </a:rPr>
              <a:t>PyCharm</a:t>
            </a:r>
          </a:p>
        </p:txBody>
      </p:sp>
      <p:sp>
        <p:nvSpPr>
          <p:cNvPr id="19" name="テキスト ボックス 18">
            <a:extLst>
              <a:ext uri="{FF2B5EF4-FFF2-40B4-BE49-F238E27FC236}">
                <a16:creationId xmlns:a16="http://schemas.microsoft.com/office/drawing/2014/main" id="{DE393441-60A4-1C5D-3D0D-8029300F1759}"/>
              </a:ext>
            </a:extLst>
          </p:cNvPr>
          <p:cNvSpPr txBox="1"/>
          <p:nvPr/>
        </p:nvSpPr>
        <p:spPr>
          <a:xfrm>
            <a:off x="6346462" y="2067780"/>
            <a:ext cx="5570756" cy="1015663"/>
          </a:xfrm>
          <a:prstGeom prst="rect">
            <a:avLst/>
          </a:prstGeom>
          <a:noFill/>
        </p:spPr>
        <p:txBody>
          <a:bodyPr wrap="none" rtlCol="0" anchor="b">
            <a:spAutoFit/>
          </a:bodyPr>
          <a:lstStyle/>
          <a:p>
            <a:r>
              <a:rPr lang="ja-JP" altLang="en-US" sz="2000">
                <a:solidFill>
                  <a:srgbClr val="0432FF"/>
                </a:solidFill>
                <a:latin typeface="Hiragino Maru Gothic Pro W4" panose="020F0400000000000000" pitchFamily="34" charset="-128"/>
                <a:ea typeface="Hiragino Maru Gothic Pro W4" panose="020F0400000000000000" pitchFamily="34" charset="-128"/>
              </a:rPr>
              <a:t>環境構築についてもっと知りたい方は</a:t>
            </a:r>
            <a:endParaRPr lang="en-US" altLang="ja-JP" sz="2000" dirty="0">
              <a:solidFill>
                <a:srgbClr val="0432FF"/>
              </a:solidFill>
              <a:latin typeface="Hiragino Maru Gothic Pro W4" panose="020F0400000000000000" pitchFamily="34" charset="-128"/>
              <a:ea typeface="Hiragino Maru Gothic Pro W4" panose="020F0400000000000000" pitchFamily="34" charset="-128"/>
            </a:endParaRPr>
          </a:p>
          <a:p>
            <a:r>
              <a:rPr lang="ja-JP" altLang="en-US" sz="2000">
                <a:solidFill>
                  <a:srgbClr val="0432FF"/>
                </a:solidFill>
                <a:latin typeface="Hiragino Maru Gothic Pro W4" panose="020F0400000000000000" pitchFamily="34" charset="-128"/>
                <a:ea typeface="Hiragino Maru Gothic Pro W4" panose="020F0400000000000000" pitchFamily="34" charset="-128"/>
              </a:rPr>
              <a:t>本日午後の「開発環境の整え方ライブデモ」も</a:t>
            </a:r>
            <a:endParaRPr lang="en-US" altLang="ja-JP" sz="2000" dirty="0">
              <a:solidFill>
                <a:srgbClr val="0432FF"/>
              </a:solidFill>
              <a:latin typeface="Hiragino Maru Gothic Pro W4" panose="020F0400000000000000" pitchFamily="34" charset="-128"/>
              <a:ea typeface="Hiragino Maru Gothic Pro W4" panose="020F0400000000000000" pitchFamily="34" charset="-128"/>
            </a:endParaRPr>
          </a:p>
          <a:p>
            <a:r>
              <a:rPr lang="ja-JP" altLang="en-US" sz="2000">
                <a:solidFill>
                  <a:srgbClr val="0432FF"/>
                </a:solidFill>
                <a:latin typeface="Hiragino Maru Gothic Pro W4" panose="020F0400000000000000" pitchFamily="34" charset="-128"/>
                <a:ea typeface="Hiragino Maru Gothic Pro W4" panose="020F0400000000000000" pitchFamily="34" charset="-128"/>
              </a:rPr>
              <a:t>参考になると思います。</a:t>
            </a:r>
            <a:endParaRPr lang="en-US" altLang="ja-JP" sz="2000" dirty="0">
              <a:solidFill>
                <a:srgbClr val="0432FF"/>
              </a:solidFill>
              <a:latin typeface="Hiragino Maru Gothic Pro W4" panose="020F0400000000000000" pitchFamily="34" charset="-128"/>
              <a:ea typeface="Hiragino Maru Gothic Pro W4" panose="020F0400000000000000" pitchFamily="34" charset="-128"/>
            </a:endParaRPr>
          </a:p>
        </p:txBody>
      </p:sp>
      <p:sp>
        <p:nvSpPr>
          <p:cNvPr id="20" name="円形吹き出し 19">
            <a:extLst>
              <a:ext uri="{FF2B5EF4-FFF2-40B4-BE49-F238E27FC236}">
                <a16:creationId xmlns:a16="http://schemas.microsoft.com/office/drawing/2014/main" id="{B3382D0C-E5B2-5502-435F-A2CD07879658}"/>
              </a:ext>
            </a:extLst>
          </p:cNvPr>
          <p:cNvSpPr/>
          <p:nvPr/>
        </p:nvSpPr>
        <p:spPr>
          <a:xfrm>
            <a:off x="5884376" y="1722222"/>
            <a:ext cx="6032842" cy="1706778"/>
          </a:xfrm>
          <a:prstGeom prst="wedgeEllipseCallout">
            <a:avLst>
              <a:gd name="adj1" fmla="val 29211"/>
              <a:gd name="adj2" fmla="val -11028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335565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35447</TotalTime>
  <Words>5865</Words>
  <Application>Microsoft Macintosh PowerPoint</Application>
  <PresentationFormat>ワイド画面</PresentationFormat>
  <Paragraphs>699</Paragraphs>
  <Slides>33</Slides>
  <Notes>33</Notes>
  <HiddenSlides>0</HiddenSlides>
  <MMClips>4</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33</vt:i4>
      </vt:variant>
    </vt:vector>
  </HeadingPairs>
  <TitlesOfParts>
    <vt:vector size="43" baseType="lpstr">
      <vt:lpstr>Hiragino Maru Gothic Pro W4</vt:lpstr>
      <vt:lpstr>Meiryo UI</vt:lpstr>
      <vt:lpstr>游ゴシック</vt:lpstr>
      <vt:lpstr>游ゴシック Light</vt:lpstr>
      <vt:lpstr>游明朝</vt:lpstr>
      <vt:lpstr>Arial</vt:lpstr>
      <vt:lpstr>Menlo</vt:lpstr>
      <vt:lpstr>Times New Roman</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wat watlab</dc:creator>
  <cp:lastModifiedBy>wat watlab</cp:lastModifiedBy>
  <cp:revision>70</cp:revision>
  <dcterms:created xsi:type="dcterms:W3CDTF">2025-08-31T10:17:30Z</dcterms:created>
  <dcterms:modified xsi:type="dcterms:W3CDTF">2025-09-26T02:35:23Z</dcterms:modified>
</cp:coreProperties>
</file>